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61" r:id="rId3"/>
    <p:sldId id="262" r:id="rId4"/>
    <p:sldId id="263" r:id="rId5"/>
    <p:sldId id="264" r:id="rId6"/>
    <p:sldId id="265" r:id="rId7"/>
    <p:sldId id="266" r:id="rId8"/>
    <p:sldId id="267" r:id="rId9"/>
    <p:sldId id="268" r:id="rId10"/>
    <p:sldId id="269" r:id="rId11"/>
    <p:sldId id="270" r:id="rId12"/>
    <p:sldId id="271" r:id="rId13"/>
    <p:sldId id="272" r:id="rId14"/>
    <p:sldId id="274" r:id="rId15"/>
    <p:sldId id="273" r:id="rId16"/>
    <p:sldId id="275" r:id="rId17"/>
    <p:sldId id="276" r:id="rId18"/>
    <p:sldId id="277" r:id="rId19"/>
    <p:sldId id="278" r:id="rId20"/>
    <p:sldId id="279" r:id="rId21"/>
    <p:sldId id="280" r:id="rId22"/>
    <p:sldId id="281" r:id="rId23"/>
    <p:sldId id="282" r:id="rId24"/>
    <p:sldId id="283" r:id="rId25"/>
    <p:sldId id="284" r:id="rId26"/>
    <p:sldId id="285" r:id="rId27"/>
    <p:sldId id="258" r:id="rId28"/>
    <p:sldId id="257"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64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3/1/2016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3/1/2016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3/1/2016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3/1/2016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3/1/2016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3/1/2016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3/1/2016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3/1/2016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3/1/2016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3/1/2016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3/1/2016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3/1/2016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3/1/2016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3/1/2016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3/1/2016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3/1/2016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3/1/2016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3/1/2016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6562" y="1752508"/>
            <a:ext cx="2503911" cy="3149683"/>
          </a:xfrm>
          <a:prstGeom prst="rect">
            <a:avLst/>
          </a:prstGeom>
        </p:spPr>
      </p:pic>
      <p:sp>
        <p:nvSpPr>
          <p:cNvPr id="14" name="TextBox 13"/>
          <p:cNvSpPr txBox="1"/>
          <p:nvPr/>
        </p:nvSpPr>
        <p:spPr>
          <a:xfrm>
            <a:off x="2332549" y="1241559"/>
            <a:ext cx="9504609" cy="4832092"/>
          </a:xfrm>
          <a:prstGeom prst="rect">
            <a:avLst/>
          </a:prstGeom>
          <a:noFill/>
        </p:spPr>
        <p:txBody>
          <a:bodyPr wrap="square" rtlCol="0">
            <a:spAutoFit/>
          </a:bodyPr>
          <a:lstStyle/>
          <a:p>
            <a:pPr algn="ctr"/>
            <a:r>
              <a:rPr lang="en-US" sz="4400" b="1" dirty="0" smtClean="0">
                <a:latin typeface="Arial Black" panose="020B0A04020102020204" pitchFamily="34" charset="0"/>
              </a:rPr>
              <a:t>WELCOME</a:t>
            </a:r>
          </a:p>
          <a:p>
            <a:pPr algn="ctr"/>
            <a:r>
              <a:rPr lang="en-US" sz="4400" b="1" dirty="0" smtClean="0">
                <a:latin typeface="Arial Black" panose="020B0A04020102020204" pitchFamily="34" charset="0"/>
              </a:rPr>
              <a:t> TO GOLD COAST REGION’S</a:t>
            </a:r>
          </a:p>
          <a:p>
            <a:pPr algn="ctr"/>
            <a:r>
              <a:rPr lang="en-US" sz="4400" b="1" dirty="0" smtClean="0">
                <a:latin typeface="Arial Black" panose="020B0A04020102020204" pitchFamily="34" charset="0"/>
              </a:rPr>
              <a:t>CONCOURS UNIVERSITY</a:t>
            </a:r>
          </a:p>
          <a:p>
            <a:pPr algn="ctr"/>
            <a:r>
              <a:rPr lang="en-US" sz="4400" b="1" dirty="0" smtClean="0">
                <a:latin typeface="Arial Black" panose="020B0A04020102020204" pitchFamily="34" charset="0"/>
              </a:rPr>
              <a:t>&amp;</a:t>
            </a:r>
          </a:p>
          <a:p>
            <a:pPr algn="ctr"/>
            <a:r>
              <a:rPr lang="en-US" sz="4400" b="1" dirty="0" smtClean="0">
                <a:latin typeface="Arial Black" panose="020B0A04020102020204" pitchFamily="34" charset="0"/>
              </a:rPr>
              <a:t>CONCOURS PREPARATION SCHOOL</a:t>
            </a:r>
          </a:p>
          <a:p>
            <a:pPr algn="ctr"/>
            <a:r>
              <a:rPr lang="en-US" sz="4400" b="1" dirty="0" smtClean="0">
                <a:latin typeface="Arial Black" panose="020B0A04020102020204" pitchFamily="34" charset="0"/>
              </a:rPr>
              <a:t>2016</a:t>
            </a:r>
            <a:endParaRPr lang="en-US" sz="4400" b="1" dirty="0">
              <a:latin typeface="Arial Black" panose="020B0A04020102020204" pitchFamily="34" charset="0"/>
            </a:endParaRPr>
          </a:p>
        </p:txBody>
      </p:sp>
    </p:spTree>
    <p:extLst>
      <p:ext uri="{BB962C8B-B14F-4D97-AF65-F5344CB8AC3E}">
        <p14:creationId xmlns:p14="http://schemas.microsoft.com/office/powerpoint/2010/main" val="1952048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40158" y="798490"/>
            <a:ext cx="10251583" cy="4055469"/>
          </a:xfrm>
          <a:prstGeom prst="rect">
            <a:avLst/>
          </a:prstGeom>
        </p:spPr>
        <p:txBody>
          <a:bodyPr wrap="square">
            <a:spAutoFit/>
          </a:bodyPr>
          <a:lstStyle/>
          <a:p>
            <a:pPr algn="ctr">
              <a:lnSpc>
                <a:spcPct val="107000"/>
              </a:lnSpc>
              <a:spcAft>
                <a:spcPts val="800"/>
              </a:spcAft>
            </a:pPr>
            <a:r>
              <a:rPr lang="en-US" sz="3600" b="1" dirty="0" smtClean="0">
                <a:latin typeface="Arial Black" panose="020B0A04020102020204" pitchFamily="34" charset="0"/>
                <a:ea typeface="Times New Roman" panose="02020603050405020304" pitchFamily="18" charset="0"/>
                <a:cs typeface="Times New Roman" panose="02020603050405020304" pitchFamily="18" charset="0"/>
              </a:rPr>
              <a:t>SEATS</a:t>
            </a:r>
            <a:endParaRPr lang="en-US" sz="24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b="1" dirty="0">
                <a:latin typeface="Arial Black" panose="020B0A04020102020204" pitchFamily="34" charset="0"/>
                <a:ea typeface="Times New Roman" panose="02020603050405020304" pitchFamily="18" charset="0"/>
                <a:cs typeface="Times New Roman" panose="02020603050405020304" pitchFamily="18" charset="0"/>
              </a:rPr>
              <a:t>Seat, mechanism of seat and seatbelts</a:t>
            </a: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Dirty seatbelts</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and grease in seatbelt latches, hinges and seat rails</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Paint or finish flaws on seat hinges</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and debris in seat upholstery folds</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and dust inside covers over seatbelt reels</a:t>
            </a:r>
          </a:p>
          <a:p>
            <a:pPr marL="800100" lvl="1" indent="-342900" algn="just">
              <a:lnSpc>
                <a:spcPct val="107000"/>
              </a:lnSpc>
              <a:spcAft>
                <a:spcPts val="80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Flaws and stains in seat upholstery (except age appropriate wear).</a:t>
            </a:r>
          </a:p>
          <a:p>
            <a:pPr algn="just">
              <a:lnSpc>
                <a:spcPct val="107000"/>
              </a:lnSpc>
              <a:spcAft>
                <a:spcPts val="800"/>
              </a:spcAft>
            </a:pPr>
            <a:r>
              <a:rPr lang="en-US" dirty="0">
                <a:latin typeface="Calibri" panose="020F050202020403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187381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03798" y="1363013"/>
            <a:ext cx="10135672" cy="2866169"/>
          </a:xfrm>
          <a:prstGeom prst="rect">
            <a:avLst/>
          </a:prstGeom>
          <a:noFill/>
        </p:spPr>
        <p:txBody>
          <a:bodyPr wrap="square" rtlCol="0">
            <a:spAutoFit/>
          </a:bodyPr>
          <a:lstStyle/>
          <a:p>
            <a:pPr algn="ctr">
              <a:lnSpc>
                <a:spcPct val="107000"/>
              </a:lnSpc>
              <a:spcAft>
                <a:spcPts val="800"/>
              </a:spcAft>
            </a:pPr>
            <a:r>
              <a:rPr lang="en-US" sz="3600" b="1" dirty="0">
                <a:latin typeface="Arial Black" panose="020B0A04020102020204" pitchFamily="34" charset="0"/>
                <a:ea typeface="Times New Roman" panose="02020603050405020304" pitchFamily="18" charset="0"/>
                <a:cs typeface="Times New Roman" panose="02020603050405020304" pitchFamily="18" charset="0"/>
              </a:rPr>
              <a:t>UPHOLSTERY</a:t>
            </a:r>
          </a:p>
          <a:p>
            <a:pPr algn="just">
              <a:lnSpc>
                <a:spcPct val="107000"/>
              </a:lnSpc>
              <a:spcAft>
                <a:spcPts val="800"/>
              </a:spcAft>
            </a:pPr>
            <a:r>
              <a:rPr lang="en-US" sz="2400" b="1" dirty="0">
                <a:latin typeface="Arial Black" panose="020B0A04020102020204" pitchFamily="34" charset="0"/>
                <a:ea typeface="Times New Roman" panose="02020603050405020304" pitchFamily="18" charset="0"/>
                <a:cs typeface="Times New Roman" panose="02020603050405020304" pitchFamily="18" charset="0"/>
              </a:rPr>
              <a:t>Upholstery of door panels, side panels and headliners</a:t>
            </a: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Headliner stains, dirt and tears</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around door handles and window cranks</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Flaws or stains on door and side panels</a:t>
            </a:r>
          </a:p>
          <a:p>
            <a:pPr marL="800100" lvl="1" indent="-342900" algn="just">
              <a:lnSpc>
                <a:spcPct val="107000"/>
              </a:lnSpc>
              <a:spcAft>
                <a:spcPts val="80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Sun visor dirt or defects</a:t>
            </a:r>
          </a:p>
        </p:txBody>
      </p:sp>
    </p:spTree>
    <p:extLst>
      <p:ext uri="{BB962C8B-B14F-4D97-AF65-F5344CB8AC3E}">
        <p14:creationId xmlns:p14="http://schemas.microsoft.com/office/powerpoint/2010/main" val="21836939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2040" y="352192"/>
            <a:ext cx="10091064" cy="5914953"/>
          </a:xfrm>
          <a:prstGeom prst="rect">
            <a:avLst/>
          </a:prstGeom>
        </p:spPr>
        <p:txBody>
          <a:bodyPr wrap="square">
            <a:spAutoFit/>
          </a:bodyPr>
          <a:lstStyle/>
          <a:p>
            <a:pPr algn="ctr">
              <a:lnSpc>
                <a:spcPct val="107000"/>
              </a:lnSpc>
              <a:spcAft>
                <a:spcPts val="800"/>
              </a:spcAft>
            </a:pPr>
            <a:r>
              <a:rPr lang="en-US" sz="3600" b="1" dirty="0" smtClean="0">
                <a:latin typeface="Arial Black" panose="020B0A04020102020204" pitchFamily="34" charset="0"/>
                <a:ea typeface="Times New Roman" panose="02020603050405020304" pitchFamily="18" charset="0"/>
                <a:cs typeface="Times New Roman" panose="02020603050405020304" pitchFamily="18" charset="0"/>
              </a:rPr>
              <a:t>CARPETING</a:t>
            </a:r>
            <a:endParaRPr lang="en-US" sz="36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000" b="1" dirty="0">
                <a:latin typeface="Arial Black" panose="020B0A04020102020204" pitchFamily="34" charset="0"/>
                <a:ea typeface="Times New Roman" panose="02020603050405020304" pitchFamily="18" charset="0"/>
                <a:cs typeface="Times New Roman" panose="02020603050405020304" pitchFamily="18" charset="0"/>
              </a:rPr>
              <a:t>Carpeting and floor coverings, including the surfaces under floor mats.</a:t>
            </a:r>
            <a:endParaRPr lang="en-US" sz="20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stains and lint on carpeting</a:t>
            </a:r>
          </a:p>
          <a:p>
            <a:pPr marL="800100" lvl="1" indent="-342900" algn="just">
              <a:lnSpc>
                <a:spcPct val="107000"/>
              </a:lnSpc>
              <a:spcAft>
                <a:spcPts val="80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or lint on floor panels under carpets and dirt on piping around carpet edges</a:t>
            </a:r>
            <a:r>
              <a:rPr lang="en-US" sz="2000" dirty="0" smtClean="0">
                <a:latin typeface="Arial" panose="020B0604020202020204" pitchFamily="34" charset="0"/>
                <a:ea typeface="Times New Roman" panose="02020603050405020304" pitchFamily="18" charset="0"/>
                <a:cs typeface="Arial" panose="020B0604020202020204" pitchFamily="34" charset="0"/>
              </a:rPr>
              <a:t>.</a:t>
            </a:r>
          </a:p>
          <a:p>
            <a:pPr lvl="1" algn="just">
              <a:lnSpc>
                <a:spcPct val="107000"/>
              </a:lnSpc>
              <a:spcAft>
                <a:spcPts val="800"/>
              </a:spcAft>
            </a:pP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en-US" sz="3200" b="1" dirty="0" smtClean="0">
                <a:latin typeface="Arial Black" panose="020B0A04020102020204" pitchFamily="34" charset="0"/>
                <a:ea typeface="Times New Roman" panose="02020603050405020304" pitchFamily="18" charset="0"/>
                <a:cs typeface="Times New Roman" panose="02020603050405020304" pitchFamily="18" charset="0"/>
              </a:rPr>
              <a:t>DOOR AND STORAGE COMPARTMENTS</a:t>
            </a:r>
            <a:endParaRPr lang="en-US" sz="32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000" b="1" dirty="0">
                <a:latin typeface="Arial Black" panose="020B0A04020102020204" pitchFamily="34" charset="0"/>
                <a:ea typeface="Times New Roman" panose="02020603050405020304" pitchFamily="18" charset="0"/>
                <a:cs typeface="Times New Roman" panose="02020603050405020304" pitchFamily="18" charset="0"/>
              </a:rPr>
              <a:t>Interior of door compartments and pockets</a:t>
            </a:r>
            <a:endParaRPr lang="en-US" sz="20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Storage compartments such as glove box, along with factory supplied documentation</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Any objects, such as pencils, pens or registration certificates, other than those supplied with the vehicle should be removed.</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and lint inside storage areas</a:t>
            </a:r>
          </a:p>
          <a:p>
            <a:pPr marL="800100" lvl="1" indent="-342900" algn="just">
              <a:lnSpc>
                <a:spcPct val="107000"/>
              </a:lnSpc>
              <a:spcAft>
                <a:spcPts val="80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in exterior door handles and locks</a:t>
            </a:r>
          </a:p>
          <a:p>
            <a:pPr algn="just">
              <a:lnSpc>
                <a:spcPct val="107000"/>
              </a:lnSpc>
              <a:spcAft>
                <a:spcPts val="800"/>
              </a:spcAft>
            </a:pPr>
            <a:r>
              <a:rPr lang="en-US" dirty="0">
                <a:latin typeface="Calibri" panose="020F0502020204030204" pitchFamily="34"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9426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5459" y="652717"/>
            <a:ext cx="10818254" cy="5603393"/>
          </a:xfrm>
          <a:prstGeom prst="rect">
            <a:avLst/>
          </a:prstGeom>
        </p:spPr>
        <p:txBody>
          <a:bodyPr wrap="square">
            <a:spAutoFit/>
          </a:bodyPr>
          <a:lstStyle/>
          <a:p>
            <a:pPr algn="ctr">
              <a:lnSpc>
                <a:spcPct val="107000"/>
              </a:lnSpc>
              <a:spcAft>
                <a:spcPts val="800"/>
              </a:spcAft>
            </a:pPr>
            <a:r>
              <a:rPr lang="en-US" sz="3600" b="1" dirty="0" smtClean="0">
                <a:latin typeface="Arial Black" panose="020B0A04020102020204" pitchFamily="34" charset="0"/>
                <a:ea typeface="Times New Roman" panose="02020603050405020304" pitchFamily="18" charset="0"/>
                <a:cs typeface="Times New Roman" panose="02020603050405020304" pitchFamily="18" charset="0"/>
              </a:rPr>
              <a:t>DASHBOARD</a:t>
            </a:r>
            <a:endParaRPr lang="en-US" sz="36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000" b="1" dirty="0">
                <a:latin typeface="Arial Black" panose="020B0A04020102020204" pitchFamily="34" charset="0"/>
                <a:ea typeface="Times New Roman" panose="02020603050405020304" pitchFamily="18" charset="0"/>
                <a:cs typeface="Times New Roman" panose="02020603050405020304" pitchFamily="18" charset="0"/>
              </a:rPr>
              <a:t>Dashboard including steering wheel, instruments and underside of dashboard down to floor, center console and driver’s controls.</a:t>
            </a:r>
            <a:endParaRPr lang="en-US" sz="20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and dust around instrument bezels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Smudges on instrument glass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and ashes on cigarette lighter element and in ashtray</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on clutch, brake and accelerator pedals and linkage, including the back surface of pedals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dust or other flaws on center console</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or flaws on shift tower, handbrake </a:t>
            </a:r>
            <a:r>
              <a:rPr lang="en-US" sz="2000" dirty="0" smtClean="0">
                <a:latin typeface="Arial" panose="020B0604020202020204" pitchFamily="34" charset="0"/>
                <a:ea typeface="Times New Roman" panose="02020603050405020304" pitchFamily="18" charset="0"/>
                <a:cs typeface="Arial" panose="020B0604020202020204" pitchFamily="34" charset="0"/>
              </a:rPr>
              <a:t>lever, </a:t>
            </a:r>
            <a:r>
              <a:rPr lang="en-US" sz="2000" dirty="0">
                <a:latin typeface="Arial" panose="020B0604020202020204" pitchFamily="34" charset="0"/>
                <a:ea typeface="Times New Roman" panose="02020603050405020304" pitchFamily="18" charset="0"/>
                <a:cs typeface="Arial" panose="020B0604020202020204" pitchFamily="34" charset="0"/>
              </a:rPr>
              <a:t>or any other </a:t>
            </a:r>
            <a:r>
              <a:rPr lang="en-US" sz="2000" dirty="0" smtClean="0">
                <a:latin typeface="Arial" panose="020B0604020202020204" pitchFamily="34" charset="0"/>
                <a:ea typeface="Times New Roman" panose="02020603050405020304" pitchFamily="18" charset="0"/>
                <a:cs typeface="Arial" panose="020B0604020202020204" pitchFamily="34" charset="0"/>
              </a:rPr>
              <a:t>console, </a:t>
            </a:r>
            <a:r>
              <a:rPr lang="en-US" sz="2000" dirty="0">
                <a:latin typeface="Arial" panose="020B0604020202020204" pitchFamily="34" charset="0"/>
                <a:ea typeface="Times New Roman" panose="02020603050405020304" pitchFamily="18" charset="0"/>
                <a:cs typeface="Arial" panose="020B0604020202020204" pitchFamily="34" charset="0"/>
              </a:rPr>
              <a:t>or floor mounted driver’s controls, along with their boots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Dust around the steering column</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and dust around turn signal and wiper switches</a:t>
            </a:r>
          </a:p>
          <a:p>
            <a:pPr marL="800100" lvl="1" indent="-342900" algn="just">
              <a:lnSpc>
                <a:spcPct val="107000"/>
              </a:lnSpc>
              <a:spcAft>
                <a:spcPts val="80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and dust on and around air </a:t>
            </a:r>
            <a:r>
              <a:rPr lang="en-US" sz="2000" dirty="0" smtClean="0">
                <a:latin typeface="Arial" panose="020B0604020202020204" pitchFamily="34" charset="0"/>
                <a:ea typeface="Times New Roman" panose="02020603050405020304" pitchFamily="18" charset="0"/>
                <a:cs typeface="Arial" panose="020B0604020202020204" pitchFamily="34" charset="0"/>
              </a:rPr>
              <a:t>vents</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Aft>
                <a:spcPts val="800"/>
              </a:spcAft>
            </a:pPr>
            <a:r>
              <a:rPr lang="en-US" sz="2000" dirty="0">
                <a:latin typeface="Arial" panose="020B0604020202020204" pitchFamily="34" charset="0"/>
                <a:ea typeface="Times New Roman" panose="02020603050405020304" pitchFamily="18" charset="0"/>
                <a:cs typeface="Arial" panose="020B0604020202020204" pitchFamily="34" charset="0"/>
              </a:rPr>
              <a:t>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0471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0011" y="1774111"/>
            <a:ext cx="9375819" cy="2766783"/>
          </a:xfrm>
          <a:prstGeom prst="rect">
            <a:avLst/>
          </a:prstGeom>
        </p:spPr>
        <p:txBody>
          <a:bodyPr wrap="square">
            <a:spAutoFit/>
          </a:bodyPr>
          <a:lstStyle/>
          <a:p>
            <a:pPr algn="ctr">
              <a:lnSpc>
                <a:spcPct val="107000"/>
              </a:lnSpc>
              <a:spcAft>
                <a:spcPts val="800"/>
              </a:spcAft>
            </a:pPr>
            <a:r>
              <a:rPr lang="en-US" sz="4000" b="1" dirty="0">
                <a:latin typeface="Arial Black" panose="020B0A04020102020204" pitchFamily="34" charset="0"/>
                <a:ea typeface="Times New Roman" panose="02020603050405020304" pitchFamily="18" charset="0"/>
                <a:cs typeface="Times New Roman" panose="02020603050405020304" pitchFamily="18" charset="0"/>
              </a:rPr>
              <a:t>Interior </a:t>
            </a:r>
            <a:r>
              <a:rPr lang="en-US" sz="4000" b="1" dirty="0" smtClean="0">
                <a:latin typeface="Arial Black" panose="020B0A04020102020204" pitchFamily="34" charset="0"/>
                <a:ea typeface="Times New Roman" panose="02020603050405020304" pitchFamily="18" charset="0"/>
                <a:cs typeface="Times New Roman" panose="02020603050405020304" pitchFamily="18" charset="0"/>
              </a:rPr>
              <a:t>Glass</a:t>
            </a:r>
            <a:endParaRPr lang="en-US" sz="4000" b="1" dirty="0">
              <a:latin typeface="Arial Black" panose="020B0A040201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US" sz="2800" b="1" dirty="0">
                <a:latin typeface="Arial Black" panose="020B0A04020102020204" pitchFamily="34" charset="0"/>
                <a:ea typeface="Times New Roman" panose="02020603050405020304" pitchFamily="18" charset="0"/>
                <a:cs typeface="Times New Roman" panose="02020603050405020304" pitchFamily="18" charset="0"/>
              </a:rPr>
              <a:t>Interior glass, lights and mirrors</a:t>
            </a:r>
            <a:endParaRPr lang="en-US" sz="28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nSpc>
                <a:spcPct val="107000"/>
              </a:lnSpc>
              <a:buFont typeface="Symbol" panose="05050102010706020507" pitchFamily="18" charset="2"/>
              <a:buChar char=""/>
            </a:pPr>
            <a:r>
              <a:rPr lang="en-US" sz="2800" dirty="0">
                <a:latin typeface="Arial" panose="020B0604020202020204" pitchFamily="34" charset="0"/>
                <a:ea typeface="Times New Roman" panose="02020603050405020304" pitchFamily="18" charset="0"/>
                <a:cs typeface="Arial" panose="020B0604020202020204" pitchFamily="34" charset="0"/>
              </a:rPr>
              <a:t>Smudges on interior surfaces of windows</a:t>
            </a:r>
          </a:p>
          <a:p>
            <a:pPr marL="800100" lvl="1" indent="-342900">
              <a:lnSpc>
                <a:spcPct val="107000"/>
              </a:lnSpc>
              <a:buFont typeface="Symbol" panose="05050102010706020507" pitchFamily="18" charset="2"/>
              <a:buChar char=""/>
            </a:pPr>
            <a:r>
              <a:rPr lang="en-US" sz="2800" dirty="0">
                <a:latin typeface="Arial" panose="020B0604020202020204" pitchFamily="34" charset="0"/>
                <a:ea typeface="Times New Roman" panose="02020603050405020304" pitchFamily="18" charset="0"/>
                <a:cs typeface="Arial" panose="020B0604020202020204" pitchFamily="34" charset="0"/>
              </a:rPr>
              <a:t>Smudges on interior mirror surfaces</a:t>
            </a:r>
          </a:p>
          <a:p>
            <a:pPr marL="800100" lvl="1" indent="-342900">
              <a:lnSpc>
                <a:spcPct val="107000"/>
              </a:lnSpc>
              <a:spcAft>
                <a:spcPts val="800"/>
              </a:spcAft>
              <a:buFont typeface="Symbol" panose="05050102010706020507" pitchFamily="18" charset="2"/>
              <a:buChar char=""/>
            </a:pPr>
            <a:r>
              <a:rPr lang="en-US" sz="2800" dirty="0">
                <a:latin typeface="Arial" panose="020B0604020202020204" pitchFamily="34" charset="0"/>
                <a:ea typeface="Times New Roman" panose="02020603050405020304" pitchFamily="18" charset="0"/>
                <a:cs typeface="Arial" panose="020B0604020202020204" pitchFamily="34" charset="0"/>
              </a:rPr>
              <a:t>Lint on window frame liners</a:t>
            </a:r>
            <a:endParaRPr lang="en-US" sz="28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81070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26524" y="1622738"/>
            <a:ext cx="10097035" cy="3363934"/>
          </a:xfrm>
          <a:prstGeom prst="rect">
            <a:avLst/>
          </a:prstGeom>
          <a:noFill/>
        </p:spPr>
        <p:txBody>
          <a:bodyPr wrap="square" rtlCol="0">
            <a:spAutoFit/>
          </a:bodyPr>
          <a:lstStyle/>
          <a:p>
            <a:pPr algn="ctr">
              <a:lnSpc>
                <a:spcPct val="107000"/>
              </a:lnSpc>
              <a:spcAft>
                <a:spcPts val="800"/>
              </a:spcAft>
            </a:pPr>
            <a:r>
              <a:rPr lang="en-US" sz="3600" b="1" dirty="0" smtClean="0">
                <a:latin typeface="Arial Black" panose="020B0A04020102020204" pitchFamily="34" charset="0"/>
                <a:ea typeface="Times New Roman" panose="02020603050405020304" pitchFamily="18" charset="0"/>
                <a:cs typeface="Times New Roman" panose="02020603050405020304" pitchFamily="18" charset="0"/>
              </a:rPr>
              <a:t>DOOR JAMBS</a:t>
            </a:r>
            <a:endParaRPr lang="en-US" sz="36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b="1" dirty="0">
                <a:latin typeface="Arial Black" panose="020B0A04020102020204" pitchFamily="34" charset="0"/>
                <a:ea typeface="Times New Roman" panose="02020603050405020304" pitchFamily="18" charset="0"/>
                <a:cs typeface="Times New Roman" panose="02020603050405020304" pitchFamily="18" charset="0"/>
              </a:rPr>
              <a:t>Door jambs, door hinges and stops, </a:t>
            </a:r>
            <a:r>
              <a:rPr lang="en-US" sz="2400" b="1" dirty="0" smtClean="0">
                <a:latin typeface="Arial Black" panose="020B0A04020102020204" pitchFamily="34" charset="0"/>
                <a:ea typeface="Times New Roman" panose="02020603050405020304" pitchFamily="18" charset="0"/>
                <a:cs typeface="Times New Roman" panose="02020603050405020304" pitchFamily="18" charset="0"/>
              </a:rPr>
              <a:t>rubber chases </a:t>
            </a:r>
            <a:r>
              <a:rPr lang="en-US" sz="2400" b="1" dirty="0">
                <a:latin typeface="Arial Black" panose="020B0A04020102020204" pitchFamily="34" charset="0"/>
                <a:ea typeface="Times New Roman" panose="02020603050405020304" pitchFamily="18" charset="0"/>
                <a:cs typeface="Times New Roman" panose="02020603050405020304" pitchFamily="18" charset="0"/>
              </a:rPr>
              <a:t>and fresh air vents if present</a:t>
            </a: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Grease and dirt in door hinges, door latches and door stops</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and dust on and around air vents</a:t>
            </a:r>
          </a:p>
          <a:p>
            <a:pPr marL="800100" lvl="1" indent="-342900" algn="just">
              <a:lnSpc>
                <a:spcPct val="107000"/>
              </a:lnSpc>
              <a:spcAft>
                <a:spcPts val="80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streaks and other defects in weather stripping</a:t>
            </a:r>
          </a:p>
          <a:p>
            <a:pPr algn="just">
              <a:lnSpc>
                <a:spcPct val="107000"/>
              </a:lnSpc>
              <a:spcAft>
                <a:spcPts val="800"/>
              </a:spcAft>
            </a:pPr>
            <a:r>
              <a:rPr lang="en-US" sz="2400" dirty="0">
                <a:latin typeface="Arial Black" panose="020B0A04020102020204" pitchFamily="34"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54214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9275" y="3203688"/>
            <a:ext cx="10515600" cy="2852737"/>
          </a:xfrm>
        </p:spPr>
        <p:txBody>
          <a:bodyPr>
            <a:normAutofit/>
          </a:bodyPr>
          <a:lstStyle/>
          <a:p>
            <a:pPr algn="ctr"/>
            <a:r>
              <a:rPr lang="en-US" sz="4000" dirty="0" smtClean="0">
                <a:latin typeface="Arial Black" panose="020B0A04020102020204" pitchFamily="34" charset="0"/>
              </a:rPr>
              <a:t>STORAGE JUDGING GUIDE</a:t>
            </a:r>
            <a:endParaRPr lang="en-US" sz="4000" dirty="0">
              <a:latin typeface="Arial Black" panose="020B0A04020102020204" pitchFamily="34" charset="0"/>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8607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6219" y="669702"/>
            <a:ext cx="9929611" cy="5244834"/>
          </a:xfrm>
          <a:prstGeom prst="rect">
            <a:avLst/>
          </a:prstGeom>
        </p:spPr>
        <p:txBody>
          <a:bodyPr wrap="square">
            <a:spAutoFit/>
          </a:bodyPr>
          <a:lstStyle/>
          <a:p>
            <a:pPr algn="ctr">
              <a:lnSpc>
                <a:spcPct val="107000"/>
              </a:lnSpc>
              <a:spcAft>
                <a:spcPts val="800"/>
              </a:spcAft>
            </a:pPr>
            <a:r>
              <a:rPr lang="en-US" sz="3600" b="1" dirty="0" smtClean="0">
                <a:latin typeface="Arial Black" panose="020B0A04020102020204" pitchFamily="34" charset="0"/>
                <a:ea typeface="Times New Roman" panose="02020603050405020304" pitchFamily="18" charset="0"/>
                <a:cs typeface="Times New Roman" panose="02020603050405020304" pitchFamily="18" charset="0"/>
              </a:rPr>
              <a:t>STORAGE (TRUNK)</a:t>
            </a:r>
          </a:p>
          <a:p>
            <a:pPr algn="ctr">
              <a:lnSpc>
                <a:spcPct val="107000"/>
              </a:lnSpc>
              <a:spcAft>
                <a:spcPts val="800"/>
              </a:spcAft>
            </a:pPr>
            <a:endParaRPr lang="en-US" sz="36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b="1" dirty="0">
                <a:latin typeface="Arial Black" panose="020B0A04020102020204" pitchFamily="34" charset="0"/>
                <a:ea typeface="Times New Roman" panose="02020603050405020304" pitchFamily="18" charset="0"/>
                <a:cs typeface="Times New Roman" panose="02020603050405020304" pitchFamily="18" charset="0"/>
              </a:rPr>
              <a:t>Storage compartment(s) walls, including condition of paint and side </a:t>
            </a:r>
            <a:r>
              <a:rPr lang="en-US" sz="2400" b="1" dirty="0" smtClean="0">
                <a:latin typeface="Arial Black" panose="020B0A04020102020204" pitchFamily="34" charset="0"/>
                <a:ea typeface="Times New Roman" panose="02020603050405020304" pitchFamily="18" charset="0"/>
                <a:cs typeface="Times New Roman" panose="02020603050405020304" pitchFamily="18" charset="0"/>
              </a:rPr>
              <a:t>covering.</a:t>
            </a: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Significant damage to paint on floor and side walls of compartment (making allowances for the fact that the finish of this area as supplied by the factory may not be up to the standards set by the exposed painted surfaces elsewhere on the car).</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Lint and dirt on side wall </a:t>
            </a:r>
            <a:r>
              <a:rPr lang="en-US" sz="2400" dirty="0" smtClean="0">
                <a:latin typeface="Arial" panose="020B0604020202020204" pitchFamily="34" charset="0"/>
                <a:ea typeface="Times New Roman" panose="02020603050405020304" pitchFamily="18" charset="0"/>
                <a:cs typeface="Arial" panose="020B0604020202020204" pitchFamily="34" charset="0"/>
              </a:rPr>
              <a:t>carpeting.</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07000"/>
              </a:lnSpc>
              <a:spcAft>
                <a:spcPts val="80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Tears and defects in side wall </a:t>
            </a:r>
            <a:r>
              <a:rPr lang="en-US" sz="2400" dirty="0" smtClean="0">
                <a:latin typeface="Arial" panose="020B0604020202020204" pitchFamily="34" charset="0"/>
                <a:ea typeface="Times New Roman" panose="02020603050405020304" pitchFamily="18" charset="0"/>
                <a:cs typeface="Arial" panose="020B0604020202020204" pitchFamily="34" charset="0"/>
              </a:rPr>
              <a:t>carpeting.</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Aft>
                <a:spcPts val="800"/>
              </a:spcAft>
            </a:pPr>
            <a:r>
              <a:rPr lang="en-US" sz="2400" dirty="0">
                <a:latin typeface="Arial Black" panose="020B0A04020102020204" pitchFamily="34" charset="0"/>
                <a:ea typeface="Times New Roman" panose="02020603050405020304" pitchFamily="18" charset="0"/>
                <a:cs typeface="Times New Roman" panose="02020603050405020304" pitchFamily="18" charset="0"/>
              </a:rPr>
              <a:t> </a:t>
            </a:r>
            <a:endParaRPr lang="en-US" sz="2400" b="1" dirty="0">
              <a:latin typeface="Arial Black" panose="020B0A040201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70670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65915" y="1004552"/>
            <a:ext cx="9955369" cy="3693255"/>
          </a:xfrm>
          <a:prstGeom prst="rect">
            <a:avLst/>
          </a:prstGeom>
          <a:noFill/>
        </p:spPr>
        <p:txBody>
          <a:bodyPr wrap="square" rtlCol="0">
            <a:spAutoFit/>
          </a:bodyPr>
          <a:lstStyle/>
          <a:p>
            <a:pPr algn="ctr">
              <a:lnSpc>
                <a:spcPct val="107000"/>
              </a:lnSpc>
              <a:spcAft>
                <a:spcPts val="800"/>
              </a:spcAft>
            </a:pPr>
            <a:r>
              <a:rPr lang="en-US" sz="3200" b="1" dirty="0" smtClean="0">
                <a:latin typeface="Arial Black" panose="020B0A04020102020204" pitchFamily="34" charset="0"/>
                <a:ea typeface="Times New Roman" panose="02020603050405020304" pitchFamily="18" charset="0"/>
                <a:cs typeface="Times New Roman" panose="02020603050405020304" pitchFamily="18" charset="0"/>
              </a:rPr>
              <a:t>UNDERSIDE OF COMPARTMENT LID</a:t>
            </a:r>
            <a:endParaRPr lang="en-US" sz="32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en-US" sz="2400" b="1" dirty="0" smtClean="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b="1" dirty="0" smtClean="0">
                <a:latin typeface="Arial Black" panose="020B0A04020102020204" pitchFamily="34" charset="0"/>
                <a:ea typeface="Times New Roman" panose="02020603050405020304" pitchFamily="18" charset="0"/>
                <a:cs typeface="Times New Roman" panose="02020603050405020304" pitchFamily="18" charset="0"/>
              </a:rPr>
              <a:t>Underside </a:t>
            </a:r>
            <a:r>
              <a:rPr lang="en-US" sz="2400" b="1" dirty="0">
                <a:latin typeface="Arial Black" panose="020B0A04020102020204" pitchFamily="34" charset="0"/>
                <a:ea typeface="Times New Roman" panose="02020603050405020304" pitchFamily="18" charset="0"/>
                <a:cs typeface="Times New Roman" panose="02020603050405020304" pitchFamily="18" charset="0"/>
              </a:rPr>
              <a:t>of compartment lid(s) including latches, hinges and rubber molding, along with its (their) mating surfaces.</a:t>
            </a: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Scratches, chips and defects on paint on underside of deck lid.</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and grease in hinges and latch mechanism</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around weather stripping</a:t>
            </a:r>
          </a:p>
          <a:p>
            <a:pPr marL="800100" lvl="1" indent="-342900" algn="just">
              <a:lnSpc>
                <a:spcPct val="107000"/>
              </a:lnSpc>
              <a:spcAft>
                <a:spcPts val="80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Defects in weather stripping</a:t>
            </a:r>
          </a:p>
        </p:txBody>
      </p:sp>
    </p:spTree>
    <p:extLst>
      <p:ext uri="{BB962C8B-B14F-4D97-AF65-F5344CB8AC3E}">
        <p14:creationId xmlns:p14="http://schemas.microsoft.com/office/powerpoint/2010/main" val="4509448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190" y="682580"/>
            <a:ext cx="10753858" cy="5227200"/>
          </a:xfrm>
          <a:prstGeom prst="rect">
            <a:avLst/>
          </a:prstGeom>
        </p:spPr>
        <p:txBody>
          <a:bodyPr wrap="square">
            <a:spAutoFit/>
          </a:bodyPr>
          <a:lstStyle/>
          <a:p>
            <a:pPr algn="ctr">
              <a:lnSpc>
                <a:spcPct val="107000"/>
              </a:lnSpc>
              <a:spcAft>
                <a:spcPts val="800"/>
              </a:spcAft>
            </a:pPr>
            <a:r>
              <a:rPr lang="en-US" sz="3200" b="1" dirty="0" smtClean="0">
                <a:latin typeface="Arial Black" panose="020B0A04020102020204" pitchFamily="34" charset="0"/>
                <a:ea typeface="Times New Roman" panose="02020603050405020304" pitchFamily="18" charset="0"/>
                <a:cs typeface="Times New Roman" panose="02020603050405020304" pitchFamily="18" charset="0"/>
              </a:rPr>
              <a:t>STORAGE COMPARTMENT FLOOR COVERING</a:t>
            </a:r>
          </a:p>
          <a:p>
            <a:pPr algn="just">
              <a:lnSpc>
                <a:spcPct val="107000"/>
              </a:lnSpc>
              <a:spcAft>
                <a:spcPts val="800"/>
              </a:spcAft>
            </a:pPr>
            <a:r>
              <a:rPr lang="en-US" sz="2000" b="1" dirty="0" smtClean="0">
                <a:latin typeface="Arial Black" panose="020B0A04020102020204" pitchFamily="34" charset="0"/>
                <a:ea typeface="Times New Roman" panose="02020603050405020304" pitchFamily="18" charset="0"/>
                <a:cs typeface="Times New Roman" panose="02020603050405020304" pitchFamily="18" charset="0"/>
              </a:rPr>
              <a:t>  Carpeting and floor covering, including surfaces under floor mats</a:t>
            </a:r>
            <a:endParaRPr lang="en-US" sz="2000" dirty="0" smtClean="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000" dirty="0" smtClean="0">
                <a:latin typeface="Arial" panose="020B0604020202020204" pitchFamily="34" charset="0"/>
                <a:ea typeface="Times New Roman" panose="02020603050405020304" pitchFamily="18" charset="0"/>
                <a:cs typeface="Arial" panose="020B0604020202020204" pitchFamily="34" charset="0"/>
              </a:rPr>
              <a:t>Dirt</a:t>
            </a:r>
            <a:r>
              <a:rPr lang="en-US" sz="2000" dirty="0">
                <a:latin typeface="Arial" panose="020B0604020202020204" pitchFamily="34" charset="0"/>
                <a:ea typeface="Times New Roman" panose="02020603050405020304" pitchFamily="18" charset="0"/>
                <a:cs typeface="Arial" panose="020B0604020202020204" pitchFamily="34" charset="0"/>
              </a:rPr>
              <a:t>, stains and lint on carpets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Significant damage to the surface under the carpets and floor mats</a:t>
            </a:r>
          </a:p>
          <a:p>
            <a:pPr marL="800100" lvl="1" indent="-342900" algn="just">
              <a:lnSpc>
                <a:spcPct val="107000"/>
              </a:lnSpc>
              <a:spcAft>
                <a:spcPts val="80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or lint on floor panels under carpets and dirt on piping around carpet edges</a:t>
            </a:r>
          </a:p>
          <a:p>
            <a:pPr algn="just">
              <a:lnSpc>
                <a:spcPct val="107000"/>
              </a:lnSpc>
              <a:spcAft>
                <a:spcPts val="800"/>
              </a:spcAft>
            </a:pPr>
            <a:r>
              <a:rPr lang="en-US" dirty="0">
                <a:latin typeface="Arial" panose="020B0604020202020204" pitchFamily="34" charset="0"/>
                <a:ea typeface="Times New Roman" panose="02020603050405020304" pitchFamily="18" charset="0"/>
                <a:cs typeface="Arial" panose="020B0604020202020204" pitchFamily="34" charset="0"/>
              </a:rPr>
              <a:t> </a:t>
            </a:r>
          </a:p>
          <a:p>
            <a:pPr algn="ctr">
              <a:lnSpc>
                <a:spcPct val="107000"/>
              </a:lnSpc>
              <a:spcAft>
                <a:spcPts val="800"/>
              </a:spcAft>
            </a:pPr>
            <a:r>
              <a:rPr lang="en-US" sz="3200" b="1" dirty="0" smtClean="0">
                <a:latin typeface="Arial Black" panose="020B0A04020102020204" pitchFamily="34" charset="0"/>
                <a:ea typeface="Times New Roman" panose="02020603050405020304" pitchFamily="18" charset="0"/>
                <a:cs typeface="Times New Roman" panose="02020603050405020304" pitchFamily="18" charset="0"/>
              </a:rPr>
              <a:t>WINDSHIELD WASHER EQUIPMENT</a:t>
            </a:r>
            <a:endParaRPr lang="en-US" sz="32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000" b="1" dirty="0">
                <a:latin typeface="Arial Black" panose="020B0A04020102020204" pitchFamily="34" charset="0"/>
                <a:ea typeface="Times New Roman" panose="02020603050405020304" pitchFamily="18" charset="0"/>
                <a:cs typeface="Times New Roman" panose="02020603050405020304" pitchFamily="18" charset="0"/>
              </a:rPr>
              <a:t>Windshield washer container and pump and battery, regardless of their physical location on car</a:t>
            </a:r>
            <a:endParaRPr lang="en-US" sz="20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spcAft>
                <a:spcPts val="80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and corrosion around washer container and </a:t>
            </a:r>
            <a:r>
              <a:rPr lang="en-US" sz="2000" dirty="0" smtClean="0">
                <a:latin typeface="Arial" panose="020B0604020202020204" pitchFamily="34" charset="0"/>
                <a:ea typeface="Times New Roman" panose="02020603050405020304" pitchFamily="18" charset="0"/>
                <a:cs typeface="Arial" panose="020B0604020202020204" pitchFamily="34" charset="0"/>
              </a:rPr>
              <a:t>pump</a:t>
            </a:r>
          </a:p>
          <a:p>
            <a:pPr marL="800100" lvl="1" indent="-342900" algn="just">
              <a:lnSpc>
                <a:spcPct val="107000"/>
              </a:lnSpc>
              <a:spcAft>
                <a:spcPts val="800"/>
              </a:spcAft>
              <a:buFont typeface="Symbol" panose="05050102010706020507" pitchFamily="18" charset="2"/>
              <a:buChar char=""/>
            </a:pPr>
            <a:r>
              <a:rPr lang="en-US" sz="2000" dirty="0" smtClean="0">
                <a:effectLst/>
                <a:latin typeface="Arial" panose="020B0604020202020204" pitchFamily="34" charset="0"/>
                <a:ea typeface="Times New Roman" panose="02020603050405020304" pitchFamily="18" charset="0"/>
                <a:cs typeface="Arial" panose="020B0604020202020204" pitchFamily="34" charset="0"/>
              </a:rPr>
              <a:t>Dirt around outside of battery</a:t>
            </a:r>
          </a:p>
          <a:p>
            <a:pPr marL="800100" lvl="1" indent="-342900" algn="just">
              <a:lnSpc>
                <a:spcPct val="107000"/>
              </a:lnSpc>
              <a:spcAft>
                <a:spcPts val="800"/>
              </a:spcAft>
              <a:buFont typeface="Symbol" panose="05050102010706020507" pitchFamily="18" charset="2"/>
              <a:buChar char=""/>
            </a:pPr>
            <a:r>
              <a:rPr lang="en-US" sz="2000" dirty="0" smtClean="0">
                <a:latin typeface="Arial" panose="020B0604020202020204" pitchFamily="34" charset="0"/>
                <a:ea typeface="Times New Roman" panose="02020603050405020304" pitchFamily="18" charset="0"/>
                <a:cs typeface="Arial" panose="020B0604020202020204" pitchFamily="34" charset="0"/>
              </a:rPr>
              <a:t>Dirt and corrosion on battery terminal</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85537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746975" y="931796"/>
            <a:ext cx="10515600" cy="4579938"/>
          </a:xfrm>
        </p:spPr>
        <p:txBody>
          <a:bodyPr>
            <a:normAutofit/>
          </a:bodyPr>
          <a:lstStyle/>
          <a:p>
            <a:pPr algn="ctr"/>
            <a:r>
              <a:rPr lang="en-US" b="1" dirty="0" smtClean="0">
                <a:latin typeface="Arial Black" panose="020B0A04020102020204" pitchFamily="34" charset="0"/>
              </a:rPr>
              <a:t>JUDGING GUIDES</a:t>
            </a:r>
            <a:endParaRPr lang="en-US" b="1" dirty="0">
              <a:latin typeface="Arial Black" panose="020B0A04020102020204" pitchFamily="34" charset="0"/>
            </a:endParaRPr>
          </a:p>
        </p:txBody>
      </p:sp>
    </p:spTree>
    <p:extLst>
      <p:ext uri="{BB962C8B-B14F-4D97-AF65-F5344CB8AC3E}">
        <p14:creationId xmlns:p14="http://schemas.microsoft.com/office/powerpoint/2010/main" val="10574005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4703" y="1064007"/>
            <a:ext cx="9736429" cy="4813049"/>
          </a:xfrm>
          <a:prstGeom prst="rect">
            <a:avLst/>
          </a:prstGeom>
        </p:spPr>
        <p:txBody>
          <a:bodyPr wrap="square">
            <a:spAutoFit/>
          </a:bodyPr>
          <a:lstStyle/>
          <a:p>
            <a:pPr algn="ctr">
              <a:lnSpc>
                <a:spcPct val="107000"/>
              </a:lnSpc>
              <a:spcAft>
                <a:spcPts val="800"/>
              </a:spcAft>
            </a:pPr>
            <a:r>
              <a:rPr lang="en-US" sz="3200" b="1" dirty="0">
                <a:latin typeface="Arial Black" panose="020B0A04020102020204" pitchFamily="34" charset="0"/>
                <a:ea typeface="Times New Roman" panose="02020603050405020304" pitchFamily="18" charset="0"/>
                <a:cs typeface="Times New Roman" panose="02020603050405020304" pitchFamily="18" charset="0"/>
              </a:rPr>
              <a:t>Toolkit and tools, jack, spare tire</a:t>
            </a:r>
          </a:p>
          <a:p>
            <a:pPr algn="just">
              <a:lnSpc>
                <a:spcPct val="107000"/>
              </a:lnSpc>
              <a:spcAft>
                <a:spcPts val="800"/>
              </a:spcAft>
            </a:pPr>
            <a:r>
              <a:rPr lang="en-US" sz="2000" b="1" dirty="0">
                <a:latin typeface="Arial Black" panose="020B0A04020102020204" pitchFamily="34" charset="0"/>
                <a:ea typeface="Times New Roman" panose="02020603050405020304" pitchFamily="18" charset="0"/>
                <a:cs typeface="Times New Roman" panose="02020603050405020304" pitchFamily="18" charset="0"/>
              </a:rPr>
              <a:t>Toolkit and tools, jack, spare tire and mount if present, air pump if present</a:t>
            </a:r>
            <a:endParaRPr lang="en-US" sz="20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Presence of tool </a:t>
            </a:r>
            <a:r>
              <a:rPr lang="en-US" sz="2000" dirty="0" smtClean="0">
                <a:latin typeface="Arial" panose="020B0604020202020204" pitchFamily="34" charset="0"/>
                <a:ea typeface="Times New Roman" panose="02020603050405020304" pitchFamily="18" charset="0"/>
                <a:cs typeface="Arial" panose="020B0604020202020204" pitchFamily="34" charset="0"/>
              </a:rPr>
              <a:t>kit</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and corrosion on </a:t>
            </a:r>
            <a:r>
              <a:rPr lang="en-US" sz="2000" dirty="0" smtClean="0">
                <a:latin typeface="Arial" panose="020B0604020202020204" pitchFamily="34" charset="0"/>
                <a:ea typeface="Times New Roman" panose="02020603050405020304" pitchFamily="18" charset="0"/>
                <a:cs typeface="Arial" panose="020B0604020202020204" pitchFamily="34" charset="0"/>
              </a:rPr>
              <a:t>tools</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or discoloration of </a:t>
            </a:r>
            <a:r>
              <a:rPr lang="en-US" sz="2000" dirty="0" smtClean="0">
                <a:latin typeface="Arial" panose="020B0604020202020204" pitchFamily="34" charset="0"/>
                <a:ea typeface="Times New Roman" panose="02020603050405020304" pitchFamily="18" charset="0"/>
                <a:cs typeface="Arial" panose="020B0604020202020204" pitchFamily="34" charset="0"/>
              </a:rPr>
              <a:t>tool </a:t>
            </a:r>
            <a:r>
              <a:rPr lang="en-US" sz="2000" dirty="0">
                <a:latin typeface="Arial" panose="020B0604020202020204" pitchFamily="34" charset="0"/>
                <a:ea typeface="Times New Roman" panose="02020603050405020304" pitchFamily="18" charset="0"/>
                <a:cs typeface="Arial" panose="020B0604020202020204" pitchFamily="34" charset="0"/>
              </a:rPr>
              <a:t>kit </a:t>
            </a:r>
            <a:r>
              <a:rPr lang="en-US" sz="2000" dirty="0" smtClean="0">
                <a:latin typeface="Arial" panose="020B0604020202020204" pitchFamily="34" charset="0"/>
                <a:ea typeface="Times New Roman" panose="02020603050405020304" pitchFamily="18" charset="0"/>
                <a:cs typeface="Arial" panose="020B0604020202020204" pitchFamily="34" charset="0"/>
              </a:rPr>
              <a:t>pouch.</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grease or corrosion in </a:t>
            </a:r>
            <a:r>
              <a:rPr lang="en-US" sz="2000" dirty="0" smtClean="0">
                <a:latin typeface="Arial" panose="020B0604020202020204" pitchFamily="34" charset="0"/>
                <a:ea typeface="Times New Roman" panose="02020603050405020304" pitchFamily="18" charset="0"/>
                <a:cs typeface="Arial" panose="020B0604020202020204" pitchFamily="34" charset="0"/>
              </a:rPr>
              <a:t>jack</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or plasticizer residue on spare tire (all surfaces</a:t>
            </a:r>
            <a:r>
              <a:rPr lang="en-US" sz="2000" dirty="0" smtClean="0">
                <a:latin typeface="Arial" panose="020B0604020202020204" pitchFamily="34" charset="0"/>
                <a:ea typeface="Times New Roman" panose="02020603050405020304" pitchFamily="18" charset="0"/>
                <a:cs typeface="Arial" panose="020B0604020202020204" pitchFamily="34" charset="0"/>
              </a:rPr>
              <a:t>).</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and smudges on spare tire </a:t>
            </a:r>
            <a:r>
              <a:rPr lang="en-US" sz="2000" dirty="0" smtClean="0">
                <a:latin typeface="Arial" panose="020B0604020202020204" pitchFamily="34" charset="0"/>
                <a:ea typeface="Times New Roman" panose="02020603050405020304" pitchFamily="18" charset="0"/>
                <a:cs typeface="Arial" panose="020B0604020202020204" pitchFamily="34" charset="0"/>
              </a:rPr>
              <a:t>rim.</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07000"/>
              </a:lnSpc>
              <a:spcAft>
                <a:spcPts val="80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in spare tire pump (this must be present if the car has a space </a:t>
            </a:r>
            <a:r>
              <a:rPr lang="en-US" sz="2000" dirty="0" smtClean="0">
                <a:latin typeface="Arial" panose="020B0604020202020204" pitchFamily="34" charset="0"/>
                <a:ea typeface="Times New Roman" panose="02020603050405020304" pitchFamily="18" charset="0"/>
                <a:cs typeface="Arial" panose="020B0604020202020204" pitchFamily="34" charset="0"/>
              </a:rPr>
              <a:t>saver </a:t>
            </a:r>
            <a:r>
              <a:rPr lang="en-US" sz="2000" dirty="0">
                <a:latin typeface="Arial" panose="020B0604020202020204" pitchFamily="34" charset="0"/>
                <a:ea typeface="Times New Roman" panose="02020603050405020304" pitchFamily="18" charset="0"/>
                <a:cs typeface="Arial" panose="020B0604020202020204" pitchFamily="34" charset="0"/>
              </a:rPr>
              <a:t>spare</a:t>
            </a:r>
            <a:r>
              <a:rPr lang="en-US" sz="2000" dirty="0" smtClean="0">
                <a:latin typeface="Arial" panose="020B0604020202020204" pitchFamily="34" charset="0"/>
                <a:ea typeface="Times New Roman" panose="02020603050405020304" pitchFamily="18" charset="0"/>
                <a:cs typeface="Arial" panose="020B0604020202020204" pitchFamily="34" charset="0"/>
              </a:rPr>
              <a:t>).</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Aft>
                <a:spcPts val="800"/>
              </a:spcAft>
            </a:pPr>
            <a:r>
              <a:rPr lang="en-US" sz="3600" dirty="0">
                <a:latin typeface="Calibri" panose="020F0502020204030204" pitchFamily="34"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22163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223492" y="1766308"/>
            <a:ext cx="9144000" cy="2387600"/>
          </a:xfrm>
        </p:spPr>
        <p:txBody>
          <a:bodyPr>
            <a:normAutofit/>
          </a:bodyPr>
          <a:lstStyle/>
          <a:p>
            <a:pPr algn="ctr"/>
            <a:r>
              <a:rPr lang="en-US" sz="3600" b="1" dirty="0" smtClean="0">
                <a:latin typeface="Arial Black" panose="020B0A04020102020204" pitchFamily="34" charset="0"/>
              </a:rPr>
              <a:t>ENGINE JUDGING GUIDE</a:t>
            </a:r>
            <a:endParaRPr lang="en-US" sz="3600" b="1" dirty="0">
              <a:latin typeface="Arial Black" panose="020B0A04020102020204" pitchFamily="34" charset="0"/>
            </a:endParaRPr>
          </a:p>
        </p:txBody>
      </p:sp>
    </p:spTree>
    <p:extLst>
      <p:ext uri="{BB962C8B-B14F-4D97-AF65-F5344CB8AC3E}">
        <p14:creationId xmlns:p14="http://schemas.microsoft.com/office/powerpoint/2010/main" val="32353323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6928" y="386367"/>
            <a:ext cx="8877837" cy="5274073"/>
          </a:xfrm>
          <a:prstGeom prst="rect">
            <a:avLst/>
          </a:prstGeom>
        </p:spPr>
        <p:txBody>
          <a:bodyPr wrap="square">
            <a:spAutoFit/>
          </a:bodyPr>
          <a:lstStyle/>
          <a:p>
            <a:pPr algn="ctr">
              <a:lnSpc>
                <a:spcPct val="107000"/>
              </a:lnSpc>
              <a:spcAft>
                <a:spcPts val="800"/>
              </a:spcAft>
            </a:pPr>
            <a:r>
              <a:rPr lang="en-US" sz="3600" b="1" dirty="0">
                <a:latin typeface="Arial Black" panose="020B0A04020102020204" pitchFamily="34" charset="0"/>
                <a:ea typeface="Times New Roman" panose="02020603050405020304" pitchFamily="18" charset="0"/>
                <a:cs typeface="Times New Roman" panose="02020603050405020304" pitchFamily="18" charset="0"/>
              </a:rPr>
              <a:t>Engine</a:t>
            </a:r>
          </a:p>
          <a:p>
            <a:pPr algn="just">
              <a:lnSpc>
                <a:spcPct val="107000"/>
              </a:lnSpc>
              <a:spcAft>
                <a:spcPts val="800"/>
              </a:spcAft>
            </a:pPr>
            <a:endParaRPr lang="en-US" sz="2000" b="1" dirty="0" smtClean="0">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Aft>
                <a:spcPts val="800"/>
              </a:spcAft>
            </a:pPr>
            <a:r>
              <a:rPr lang="en-US" sz="2000" b="1" dirty="0" smtClean="0">
                <a:latin typeface="Arial" panose="020B0604020202020204" pitchFamily="34" charset="0"/>
                <a:ea typeface="Times New Roman" panose="02020603050405020304" pitchFamily="18" charset="0"/>
                <a:cs typeface="Arial" panose="020B0604020202020204" pitchFamily="34" charset="0"/>
              </a:rPr>
              <a:t>Engine</a:t>
            </a:r>
            <a:r>
              <a:rPr lang="en-US" sz="2000" b="1" dirty="0">
                <a:latin typeface="Arial" panose="020B0604020202020204" pitchFamily="34" charset="0"/>
                <a:ea typeface="Times New Roman" panose="02020603050405020304" pitchFamily="18" charset="0"/>
                <a:cs typeface="Arial" panose="020B0604020202020204" pitchFamily="34" charset="0"/>
              </a:rPr>
              <a:t>, engine driven devices and all belts</a:t>
            </a: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oil and grease on engine, especially around thermostats, pressure and temperature senders and around fittings for line and hoses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Grease or dirt on throttle linkage</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around air cleaner housing, in air intake and around fuel injection components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on fan, alternator, pump and compressor pulleys, including back surface</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on belts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Oil and dirt around cam chain covers</a:t>
            </a:r>
          </a:p>
          <a:p>
            <a:pPr marL="800100" lvl="1" indent="-342900" algn="just">
              <a:lnSpc>
                <a:spcPct val="107000"/>
              </a:lnSpc>
              <a:spcAft>
                <a:spcPts val="80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Oil and dirt around distributer </a:t>
            </a:r>
            <a:r>
              <a:rPr lang="en-US" sz="2000" dirty="0" smtClean="0">
                <a:latin typeface="Arial" panose="020B0604020202020204" pitchFamily="34" charset="0"/>
                <a:ea typeface="Times New Roman" panose="02020603050405020304" pitchFamily="18" charset="0"/>
                <a:cs typeface="Arial" panose="020B0604020202020204" pitchFamily="34" charset="0"/>
              </a:rPr>
              <a:t>drive</a:t>
            </a:r>
            <a:endParaRPr lang="en-US" sz="20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637793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1222" y="1081825"/>
            <a:ext cx="8899302" cy="3759106"/>
          </a:xfrm>
          <a:prstGeom prst="rect">
            <a:avLst/>
          </a:prstGeom>
          <a:noFill/>
        </p:spPr>
        <p:txBody>
          <a:bodyPr wrap="square" rtlCol="0">
            <a:spAutoFit/>
          </a:bodyPr>
          <a:lstStyle/>
          <a:p>
            <a:pPr algn="ctr">
              <a:lnSpc>
                <a:spcPct val="107000"/>
              </a:lnSpc>
              <a:spcAft>
                <a:spcPts val="800"/>
              </a:spcAft>
            </a:pPr>
            <a:r>
              <a:rPr lang="en-US" sz="3600" b="1" dirty="0" smtClean="0">
                <a:latin typeface="Arial Black" panose="020B0A04020102020204" pitchFamily="34" charset="0"/>
                <a:ea typeface="Times New Roman" panose="02020603050405020304" pitchFamily="18" charset="0"/>
                <a:cs typeface="Times New Roman" panose="02020603050405020304" pitchFamily="18" charset="0"/>
              </a:rPr>
              <a:t>ENGINE SHEET METAL</a:t>
            </a:r>
            <a:endParaRPr lang="en-US" sz="36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en-US" sz="2400" b="1" dirty="0" smtClean="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b="1" dirty="0" smtClean="0">
                <a:latin typeface="Arial Black" panose="020B0A04020102020204" pitchFamily="34" charset="0"/>
                <a:ea typeface="Times New Roman" panose="02020603050405020304" pitchFamily="18" charset="0"/>
                <a:cs typeface="Times New Roman" panose="02020603050405020304" pitchFamily="18" charset="0"/>
              </a:rPr>
              <a:t>Sheet </a:t>
            </a:r>
            <a:r>
              <a:rPr lang="en-US" sz="2400" b="1" dirty="0">
                <a:latin typeface="Arial Black" panose="020B0A04020102020204" pitchFamily="34" charset="0"/>
                <a:ea typeface="Times New Roman" panose="02020603050405020304" pitchFamily="18" charset="0"/>
                <a:cs typeface="Times New Roman" panose="02020603050405020304" pitchFamily="18" charset="0"/>
              </a:rPr>
              <a:t>metal, </a:t>
            </a:r>
            <a:r>
              <a:rPr lang="en-US" sz="2400" b="1" dirty="0" smtClean="0">
                <a:latin typeface="Arial Black" panose="020B0A04020102020204" pitchFamily="34" charset="0"/>
                <a:ea typeface="Times New Roman" panose="02020603050405020304" pitchFamily="18" charset="0"/>
                <a:cs typeface="Times New Roman" panose="02020603050405020304" pitchFamily="18" charset="0"/>
              </a:rPr>
              <a:t>heat shields, splash </a:t>
            </a:r>
            <a:r>
              <a:rPr lang="en-US" sz="2400" b="1" dirty="0">
                <a:latin typeface="Arial Black" panose="020B0A04020102020204" pitchFamily="34" charset="0"/>
                <a:ea typeface="Times New Roman" panose="02020603050405020304" pitchFamily="18" charset="0"/>
                <a:cs typeface="Times New Roman" panose="02020603050405020304" pitchFamily="18" charset="0"/>
              </a:rPr>
              <a:t>pan and radiators as applicable</a:t>
            </a: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on any sheet metal pan around engine</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around any engine sheet metal mounting brackets</a:t>
            </a:r>
          </a:p>
          <a:p>
            <a:pPr marL="800100" lvl="1" indent="-342900" algn="just">
              <a:lnSpc>
                <a:spcPct val="107000"/>
              </a:lnSpc>
              <a:spcAft>
                <a:spcPts val="80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and insects in radiator, intercooler or air conditioner </a:t>
            </a:r>
            <a:r>
              <a:rPr lang="en-US" sz="2400" dirty="0" smtClean="0">
                <a:latin typeface="Arial" panose="020B0604020202020204" pitchFamily="34" charset="0"/>
                <a:ea typeface="Times New Roman" panose="02020603050405020304" pitchFamily="18" charset="0"/>
                <a:cs typeface="Arial" panose="020B0604020202020204" pitchFamily="34" charset="0"/>
              </a:rPr>
              <a:t>condenser</a:t>
            </a:r>
            <a:endParaRPr lang="en-US" sz="24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648200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7430" y="1060067"/>
            <a:ext cx="10238704" cy="4158061"/>
          </a:xfrm>
          <a:prstGeom prst="rect">
            <a:avLst/>
          </a:prstGeom>
        </p:spPr>
        <p:txBody>
          <a:bodyPr wrap="square">
            <a:spAutoFit/>
          </a:bodyPr>
          <a:lstStyle/>
          <a:p>
            <a:pPr algn="ctr">
              <a:lnSpc>
                <a:spcPct val="107000"/>
              </a:lnSpc>
              <a:spcAft>
                <a:spcPts val="800"/>
              </a:spcAft>
            </a:pPr>
            <a:r>
              <a:rPr lang="en-US" sz="3600" b="1" dirty="0" smtClean="0">
                <a:latin typeface="Arial Black" panose="020B0A04020102020204" pitchFamily="34" charset="0"/>
                <a:ea typeface="Times New Roman" panose="02020603050405020304" pitchFamily="18" charset="0"/>
                <a:cs typeface="Times New Roman" panose="02020603050405020304" pitchFamily="18" charset="0"/>
              </a:rPr>
              <a:t>COMPARTMENT WALLS</a:t>
            </a:r>
            <a:endParaRPr lang="en-US" sz="36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en-US" sz="2400" b="1" dirty="0" smtClean="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b="1" dirty="0" smtClean="0">
                <a:latin typeface="Arial Black" panose="020B0A04020102020204" pitchFamily="34" charset="0"/>
                <a:ea typeface="Times New Roman" panose="02020603050405020304" pitchFamily="18" charset="0"/>
                <a:cs typeface="Times New Roman" panose="02020603050405020304" pitchFamily="18" charset="0"/>
              </a:rPr>
              <a:t>Engine </a:t>
            </a:r>
            <a:r>
              <a:rPr lang="en-US" sz="2400" b="1" dirty="0">
                <a:latin typeface="Arial Black" panose="020B0A04020102020204" pitchFamily="34" charset="0"/>
                <a:ea typeface="Times New Roman" panose="02020603050405020304" pitchFamily="18" charset="0"/>
                <a:cs typeface="Times New Roman" panose="02020603050405020304" pitchFamily="18" charset="0"/>
              </a:rPr>
              <a:t>compartment walls including firewall and interior side panels, oil filler cap and neck</a:t>
            </a: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on sidewalls and firewall</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Condition of any sound insulating </a:t>
            </a:r>
            <a:r>
              <a:rPr lang="en-US" sz="2400" dirty="0" smtClean="0">
                <a:latin typeface="Arial" panose="020B0604020202020204" pitchFamily="34" charset="0"/>
                <a:ea typeface="Times New Roman" panose="02020603050405020304" pitchFamily="18" charset="0"/>
                <a:cs typeface="Arial" panose="020B0604020202020204" pitchFamily="34" charset="0"/>
              </a:rPr>
              <a:t>pad</a:t>
            </a:r>
          </a:p>
          <a:p>
            <a:pPr marL="800100" lvl="1" indent="-342900" algn="just">
              <a:lnSpc>
                <a:spcPct val="107000"/>
              </a:lnSpc>
              <a:buFont typeface="Symbol" panose="05050102010706020507" pitchFamily="18" charset="2"/>
              <a:buChar char=""/>
            </a:pPr>
            <a:r>
              <a:rPr lang="en-US" sz="2400" dirty="0" smtClean="0">
                <a:latin typeface="Arial" panose="020B0604020202020204" pitchFamily="34" charset="0"/>
                <a:ea typeface="Times New Roman" panose="02020603050405020304" pitchFamily="18" charset="0"/>
                <a:cs typeface="Arial" panose="020B0604020202020204" pitchFamily="34" charset="0"/>
              </a:rPr>
              <a:t>Oil </a:t>
            </a:r>
            <a:r>
              <a:rPr lang="en-US" sz="2400" dirty="0">
                <a:latin typeface="Arial" panose="020B0604020202020204" pitchFamily="34" charset="0"/>
                <a:ea typeface="Times New Roman" panose="02020603050405020304" pitchFamily="18" charset="0"/>
                <a:cs typeface="Arial" panose="020B0604020202020204" pitchFamily="34" charset="0"/>
              </a:rPr>
              <a:t>on filter, oil filler neck and cap</a:t>
            </a:r>
          </a:p>
          <a:p>
            <a:pPr marL="800100" lvl="1" indent="-342900" algn="just">
              <a:lnSpc>
                <a:spcPct val="107000"/>
              </a:lnSpc>
              <a:spcAft>
                <a:spcPts val="80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around the fuel filter housing if mounted on sidewall</a:t>
            </a:r>
          </a:p>
          <a:p>
            <a:pPr algn="just">
              <a:lnSpc>
                <a:spcPct val="107000"/>
              </a:lnSpc>
              <a:spcAft>
                <a:spcPts val="800"/>
              </a:spcAft>
            </a:pPr>
            <a:r>
              <a:rPr lang="en-US" b="1" dirty="0">
                <a:latin typeface="Calibri" panose="020F0502020204030204" pitchFamily="34" charset="0"/>
                <a:ea typeface="Times New Roman" panose="02020603050405020304" pitchFamily="18" charset="0"/>
                <a:cs typeface="Times New Roman" panose="02020603050405020304" pitchFamily="18" charset="0"/>
              </a:rPr>
              <a:t> </a:t>
            </a:r>
            <a:endParaRPr lang="en-US"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32329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759852"/>
            <a:ext cx="10032642" cy="4816831"/>
          </a:xfrm>
          <a:prstGeom prst="rect">
            <a:avLst/>
          </a:prstGeom>
          <a:noFill/>
        </p:spPr>
        <p:txBody>
          <a:bodyPr wrap="square" rtlCol="0">
            <a:spAutoFit/>
          </a:bodyPr>
          <a:lstStyle/>
          <a:p>
            <a:pPr algn="just">
              <a:lnSpc>
                <a:spcPct val="107000"/>
              </a:lnSpc>
              <a:spcAft>
                <a:spcPts val="800"/>
              </a:spcAft>
            </a:pPr>
            <a:endParaRPr lang="en-US" sz="3200" b="1" dirty="0" smtClean="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3200" b="1" dirty="0" smtClean="0">
                <a:latin typeface="Arial Black" panose="020B0A04020102020204" pitchFamily="34" charset="0"/>
                <a:ea typeface="Times New Roman" panose="02020603050405020304" pitchFamily="18" charset="0"/>
                <a:cs typeface="Times New Roman" panose="02020603050405020304" pitchFamily="18" charset="0"/>
              </a:rPr>
              <a:t>UNDERSIDE OF ENGINE COMPARTMENT LID</a:t>
            </a:r>
            <a:endParaRPr lang="en-US" sz="20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000" b="1" dirty="0" smtClean="0">
                <a:latin typeface="Arial Black" panose="020B0A04020102020204" pitchFamily="34" charset="0"/>
                <a:ea typeface="Times New Roman" panose="02020603050405020304" pitchFamily="18" charset="0"/>
                <a:cs typeface="Times New Roman" panose="02020603050405020304" pitchFamily="18" charset="0"/>
              </a:rPr>
              <a:t>Underside </a:t>
            </a:r>
            <a:r>
              <a:rPr lang="en-US" sz="2000" b="1" dirty="0">
                <a:latin typeface="Arial Black" panose="020B0A04020102020204" pitchFamily="34" charset="0"/>
                <a:ea typeface="Times New Roman" panose="02020603050405020304" pitchFamily="18" charset="0"/>
                <a:cs typeface="Times New Roman" panose="02020603050405020304" pitchFamily="18" charset="0"/>
              </a:rPr>
              <a:t>of engine compartment lid and its mating surfaces</a:t>
            </a:r>
            <a:endParaRPr lang="en-US" sz="20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underneath deck lid and inside any open lips around the underside edges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insects and debris inside any grill in deck lid</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Grease and dirt in hinges and gas struts</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Grease and dirt in latch pin and in latch mechanism</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and grease in retractable spoiler mechanism</a:t>
            </a:r>
          </a:p>
          <a:p>
            <a:pPr marL="800100" lvl="1" indent="-342900" algn="just">
              <a:lnSpc>
                <a:spcPct val="107000"/>
              </a:lnSpc>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in depression around engine compartment into which the deck lid fits</a:t>
            </a:r>
          </a:p>
          <a:p>
            <a:pPr marL="800100" lvl="1" indent="-342900" algn="just">
              <a:lnSpc>
                <a:spcPct val="107000"/>
              </a:lnSpc>
              <a:spcAft>
                <a:spcPts val="800"/>
              </a:spcAft>
              <a:buFont typeface="Symbol" panose="05050102010706020507" pitchFamily="18"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Dirt or defects in any weather stripping or rubber trim around edges of compartment or underside of lid</a:t>
            </a:r>
          </a:p>
          <a:p>
            <a:pPr algn="just">
              <a:lnSpc>
                <a:spcPct val="107000"/>
              </a:lnSpc>
              <a:spcAft>
                <a:spcPts val="800"/>
              </a:spcAft>
            </a:pPr>
            <a:r>
              <a:rPr lang="en-US" dirty="0">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29773917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0463" y="1199749"/>
            <a:ext cx="9633397" cy="3261342"/>
          </a:xfrm>
          <a:prstGeom prst="rect">
            <a:avLst/>
          </a:prstGeom>
        </p:spPr>
        <p:txBody>
          <a:bodyPr wrap="square">
            <a:spAutoFit/>
          </a:bodyPr>
          <a:lstStyle/>
          <a:p>
            <a:pPr algn="ctr">
              <a:lnSpc>
                <a:spcPct val="107000"/>
              </a:lnSpc>
              <a:spcAft>
                <a:spcPts val="800"/>
              </a:spcAft>
            </a:pPr>
            <a:r>
              <a:rPr lang="en-US" sz="3600" b="1" dirty="0" smtClean="0">
                <a:latin typeface="Arial Black" panose="020B0A04020102020204" pitchFamily="34" charset="0"/>
                <a:ea typeface="Times New Roman" panose="02020603050405020304" pitchFamily="18" charset="0"/>
                <a:cs typeface="Times New Roman" panose="02020603050405020304" pitchFamily="18" charset="0"/>
              </a:rPr>
              <a:t>WIRING &amp; ELECTRICAL</a:t>
            </a:r>
            <a:endParaRPr lang="en-US" sz="3600" b="1" dirty="0">
              <a:latin typeface="Arial Black" panose="020B0A040201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b="1" dirty="0">
                <a:latin typeface="Arial Black" panose="020B0A04020102020204" pitchFamily="34" charset="0"/>
                <a:ea typeface="Times New Roman" panose="02020603050405020304" pitchFamily="18" charset="0"/>
                <a:cs typeface="Times New Roman" panose="02020603050405020304" pitchFamily="18" charset="0"/>
              </a:rPr>
              <a:t>Wiring and other electrical components, excluding the battery</a:t>
            </a: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and grease on electrical and relay panels and fuse blocks in engine compartment</a:t>
            </a:r>
          </a:p>
          <a:p>
            <a:pPr marL="800100" lvl="1" indent="-342900" algn="just">
              <a:lnSpc>
                <a:spcPct val="107000"/>
              </a:lnSpc>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and grease on wiring harness and ignition wires</a:t>
            </a:r>
          </a:p>
          <a:p>
            <a:pPr marL="800100" lvl="1" indent="-342900" algn="just">
              <a:lnSpc>
                <a:spcPct val="107000"/>
              </a:lnSpc>
              <a:spcAft>
                <a:spcPts val="800"/>
              </a:spcAft>
              <a:buFont typeface="Symbol" panose="05050102010706020507" pitchFamily="18" charset="2"/>
              <a:buChar char=""/>
            </a:pPr>
            <a:r>
              <a:rPr lang="en-US" sz="2400" dirty="0">
                <a:latin typeface="Arial" panose="020B0604020202020204" pitchFamily="34" charset="0"/>
                <a:ea typeface="Times New Roman" panose="02020603050405020304" pitchFamily="18" charset="0"/>
                <a:cs typeface="Arial" panose="020B0604020202020204" pitchFamily="34" charset="0"/>
              </a:rPr>
              <a:t>Dirt and grease on generator or alternator</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7838312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69358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Welcome &amp; Overview</a:t>
            </a:r>
          </a:p>
          <a:p>
            <a:r>
              <a:rPr lang="en-US" dirty="0" smtClean="0"/>
              <a:t>Judges Guidelines</a:t>
            </a:r>
          </a:p>
          <a:p>
            <a:r>
              <a:rPr lang="en-US" dirty="0" smtClean="0"/>
              <a:t>Exterior</a:t>
            </a:r>
          </a:p>
          <a:p>
            <a:r>
              <a:rPr lang="en-US" dirty="0" smtClean="0"/>
              <a:t>Engine</a:t>
            </a:r>
          </a:p>
          <a:p>
            <a:r>
              <a:rPr lang="en-US" dirty="0" smtClean="0"/>
              <a:t>Interior</a:t>
            </a:r>
          </a:p>
          <a:p>
            <a:r>
              <a:rPr lang="en-US" dirty="0" smtClean="0"/>
              <a:t>Storage</a:t>
            </a:r>
            <a:endParaRPr lang="en-US" dirty="0"/>
          </a:p>
        </p:txBody>
      </p:sp>
    </p:spTree>
    <p:extLst>
      <p:ext uri="{BB962C8B-B14F-4D97-AF65-F5344CB8AC3E}">
        <p14:creationId xmlns:p14="http://schemas.microsoft.com/office/powerpoint/2010/main" val="3340908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93949" y="2975020"/>
            <a:ext cx="9105363" cy="646331"/>
          </a:xfrm>
          <a:prstGeom prst="rect">
            <a:avLst/>
          </a:prstGeom>
          <a:noFill/>
        </p:spPr>
        <p:txBody>
          <a:bodyPr wrap="square" rtlCol="0">
            <a:spAutoFit/>
          </a:bodyPr>
          <a:lstStyle/>
          <a:p>
            <a:pPr algn="ctr"/>
            <a:r>
              <a:rPr lang="en-US" sz="3600" dirty="0" smtClean="0">
                <a:latin typeface="Arial Black" panose="020B0A04020102020204" pitchFamily="34" charset="0"/>
              </a:rPr>
              <a:t>EXTERIOR JUDGING GUIDE</a:t>
            </a:r>
            <a:endParaRPr lang="en-US" sz="3600" dirty="0">
              <a:latin typeface="Arial Black" panose="020B0A04020102020204" pitchFamily="34" charset="0"/>
            </a:endParaRPr>
          </a:p>
        </p:txBody>
      </p:sp>
    </p:spTree>
    <p:extLst>
      <p:ext uri="{BB962C8B-B14F-4D97-AF65-F5344CB8AC3E}">
        <p14:creationId xmlns:p14="http://schemas.microsoft.com/office/powerpoint/2010/main" val="1140148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56068" y="365103"/>
            <a:ext cx="10515600" cy="1325563"/>
          </a:xfrm>
        </p:spPr>
        <p:txBody>
          <a:bodyPr>
            <a:normAutofit/>
          </a:bodyPr>
          <a:lstStyle/>
          <a:p>
            <a:pPr algn="ctr"/>
            <a:r>
              <a:rPr lang="en-US" sz="3600" b="1" dirty="0" smtClean="0">
                <a:latin typeface="Arial Black" panose="020B0A04020102020204" pitchFamily="34" charset="0"/>
              </a:rPr>
              <a:t>COACHWORK</a:t>
            </a:r>
            <a:endParaRPr lang="en-US" sz="3600" b="1" dirty="0">
              <a:latin typeface="Arial Black" panose="020B0A04020102020204" pitchFamily="34" charset="0"/>
            </a:endParaRPr>
          </a:p>
        </p:txBody>
      </p:sp>
      <p:sp>
        <p:nvSpPr>
          <p:cNvPr id="3" name="Content Placeholder 2"/>
          <p:cNvSpPr>
            <a:spLocks noGrp="1"/>
          </p:cNvSpPr>
          <p:nvPr>
            <p:ph idx="4294967295"/>
          </p:nvPr>
        </p:nvSpPr>
        <p:spPr>
          <a:xfrm>
            <a:off x="2253804" y="1548998"/>
            <a:ext cx="10515600" cy="1947863"/>
          </a:xfrm>
        </p:spPr>
        <p:txBody>
          <a:bodyPr>
            <a:normAutofit lnSpcReduction="10000"/>
          </a:bodyPr>
          <a:lstStyle/>
          <a:p>
            <a:r>
              <a:rPr lang="en-US" b="1" dirty="0" smtClean="0">
                <a:latin typeface="Arial Black" panose="020B0A04020102020204" pitchFamily="34" charset="0"/>
              </a:rPr>
              <a:t>Judges will be looking for:</a:t>
            </a:r>
          </a:p>
          <a:p>
            <a:pPr lvl="2"/>
            <a:r>
              <a:rPr lang="en-US" sz="2400" dirty="0" smtClean="0">
                <a:latin typeface="Arial" panose="020B0604020202020204" pitchFamily="34" charset="0"/>
                <a:cs typeface="Arial" panose="020B0604020202020204" pitchFamily="34" charset="0"/>
              </a:rPr>
              <a:t>Body panels general condition.</a:t>
            </a:r>
          </a:p>
          <a:p>
            <a:pPr lvl="2"/>
            <a:r>
              <a:rPr lang="en-US" sz="2400" dirty="0" smtClean="0">
                <a:latin typeface="Arial" panose="020B0604020202020204" pitchFamily="34" charset="0"/>
                <a:cs typeface="Arial" panose="020B0604020202020204" pitchFamily="34" charset="0"/>
              </a:rPr>
              <a:t>Uniformity of gaps between body panels.</a:t>
            </a:r>
          </a:p>
          <a:p>
            <a:pPr lvl="2"/>
            <a:r>
              <a:rPr lang="en-US" sz="2400" dirty="0" smtClean="0">
                <a:latin typeface="Arial" panose="020B0604020202020204" pitchFamily="34" charset="0"/>
                <a:cs typeface="Arial" panose="020B0604020202020204" pitchFamily="34" charset="0"/>
              </a:rPr>
              <a:t>Alignment between adjacent panels.</a:t>
            </a:r>
          </a:p>
          <a:p>
            <a:pPr lvl="2"/>
            <a:r>
              <a:rPr lang="en-US" sz="2400" dirty="0">
                <a:latin typeface="Arial" panose="020B0604020202020204" pitchFamily="34" charset="0"/>
                <a:cs typeface="Arial" panose="020B0604020202020204" pitchFamily="34" charset="0"/>
              </a:rPr>
              <a:t>D</a:t>
            </a:r>
            <a:r>
              <a:rPr lang="en-US" sz="2400" dirty="0" smtClean="0">
                <a:latin typeface="Arial" panose="020B0604020202020204" pitchFamily="34" charset="0"/>
                <a:cs typeface="Arial" panose="020B0604020202020204" pitchFamily="34" charset="0"/>
              </a:rPr>
              <a:t>ents and creases.</a:t>
            </a:r>
          </a:p>
          <a:p>
            <a:pPr marL="914400" lvl="2" indent="0">
              <a:buNone/>
            </a:pPr>
            <a:endParaRPr lang="en-US" dirty="0" smtClean="0">
              <a:latin typeface="Arial" panose="020B0604020202020204" pitchFamily="34" charset="0"/>
              <a:cs typeface="Arial" panose="020B0604020202020204" pitchFamily="34" charset="0"/>
            </a:endParaRPr>
          </a:p>
          <a:p>
            <a:pPr marL="914400" lvl="2" indent="0">
              <a:buNone/>
            </a:pPr>
            <a:endParaRPr lang="en-US" dirty="0"/>
          </a:p>
        </p:txBody>
      </p:sp>
      <p:sp>
        <p:nvSpPr>
          <p:cNvPr id="4" name="TextBox 3"/>
          <p:cNvSpPr txBox="1"/>
          <p:nvPr/>
        </p:nvSpPr>
        <p:spPr>
          <a:xfrm>
            <a:off x="2253804" y="3915178"/>
            <a:ext cx="10157137" cy="2000548"/>
          </a:xfrm>
          <a:prstGeom prst="rect">
            <a:avLst/>
          </a:prstGeom>
          <a:noFill/>
        </p:spPr>
        <p:txBody>
          <a:bodyPr wrap="square" rtlCol="0">
            <a:spAutoFit/>
          </a:bodyPr>
          <a:lstStyle/>
          <a:p>
            <a:pPr marL="285750" indent="-285750">
              <a:buFont typeface="Arial" panose="020B0604020202020204" pitchFamily="34" charset="0"/>
              <a:buChar char="•"/>
            </a:pPr>
            <a:r>
              <a:rPr lang="en-US" sz="2800" b="1" dirty="0" smtClean="0">
                <a:latin typeface="Arial Black" panose="020B0A04020102020204" pitchFamily="34" charset="0"/>
              </a:rPr>
              <a:t>Exterior Paint</a:t>
            </a:r>
          </a:p>
          <a:p>
            <a:pPr marL="1200150" lvl="2"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Unrepaired paint chips.</a:t>
            </a:r>
          </a:p>
          <a:p>
            <a:pPr marL="1200150" lvl="2"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Poor paint matches.</a:t>
            </a:r>
          </a:p>
          <a:p>
            <a:pPr marL="1200150" lvl="2"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Dirt, wax smudges and residue.</a:t>
            </a:r>
          </a:p>
          <a:p>
            <a:pPr marL="1200150" lvl="2" indent="-285750">
              <a:buFont typeface="Arial" panose="020B0604020202020204" pitchFamily="34" charset="0"/>
              <a:buChar char="•"/>
            </a:pPr>
            <a:r>
              <a:rPr lang="en-US" sz="2400" dirty="0" smtClean="0">
                <a:latin typeface="Arial" panose="020B0604020202020204" pitchFamily="34" charset="0"/>
                <a:cs typeface="Arial" panose="020B0604020202020204" pitchFamily="34" charset="0"/>
              </a:rPr>
              <a:t>Any general paint defects.</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9518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65915" y="500062"/>
            <a:ext cx="10515600" cy="1325563"/>
          </a:xfrm>
        </p:spPr>
        <p:txBody>
          <a:bodyPr>
            <a:normAutofit/>
          </a:bodyPr>
          <a:lstStyle/>
          <a:p>
            <a:pPr algn="ctr"/>
            <a:r>
              <a:rPr lang="en-US" sz="4000" b="1" dirty="0" smtClean="0">
                <a:latin typeface="Arial Black" panose="020B0A04020102020204" pitchFamily="34" charset="0"/>
              </a:rPr>
              <a:t>GLASS SURFACES</a:t>
            </a:r>
            <a:endParaRPr lang="en-US" sz="4000" b="1" dirty="0">
              <a:latin typeface="Arial Black" panose="020B0A04020102020204" pitchFamily="34" charset="0"/>
            </a:endParaRPr>
          </a:p>
        </p:txBody>
      </p:sp>
      <p:sp>
        <p:nvSpPr>
          <p:cNvPr id="3" name="Content Placeholder 2"/>
          <p:cNvSpPr>
            <a:spLocks noGrp="1"/>
          </p:cNvSpPr>
          <p:nvPr>
            <p:ph idx="4294967295"/>
          </p:nvPr>
        </p:nvSpPr>
        <p:spPr>
          <a:xfrm>
            <a:off x="1056067" y="1825625"/>
            <a:ext cx="10425447" cy="4351338"/>
          </a:xfrm>
        </p:spPr>
        <p:txBody>
          <a:bodyPr/>
          <a:lstStyle/>
          <a:p>
            <a:pPr marL="0" indent="0">
              <a:buNone/>
            </a:pPr>
            <a:r>
              <a:rPr lang="en-US" b="1" dirty="0">
                <a:latin typeface="Arial Black" panose="020B0A04020102020204" pitchFamily="34" charset="0"/>
              </a:rPr>
              <a:t>All exterior glass and other optical surfaces, including lights, mirrors and </a:t>
            </a:r>
            <a:r>
              <a:rPr lang="en-US" b="1" dirty="0" smtClean="0">
                <a:latin typeface="Arial Black" panose="020B0A04020102020204" pitchFamily="34" charset="0"/>
              </a:rPr>
              <a:t>reflectors. Judges </a:t>
            </a:r>
            <a:r>
              <a:rPr lang="en-US" b="1" dirty="0">
                <a:latin typeface="Arial Black" panose="020B0A04020102020204" pitchFamily="34" charset="0"/>
              </a:rPr>
              <a:t>may look for:</a:t>
            </a:r>
          </a:p>
          <a:p>
            <a:pPr marL="0" indent="0">
              <a:buNone/>
            </a:pPr>
            <a:r>
              <a:rPr lang="en-US" dirty="0" smtClean="0">
                <a:latin typeface="Arial Black" panose="020B0A04020102020204" pitchFamily="34" charset="0"/>
              </a:rPr>
              <a:t>	•	</a:t>
            </a:r>
            <a:r>
              <a:rPr lang="en-US" dirty="0" smtClean="0">
                <a:latin typeface="Arial" panose="020B0604020202020204" pitchFamily="34" charset="0"/>
                <a:cs typeface="Arial" panose="020B0604020202020204" pitchFamily="34" charset="0"/>
              </a:rPr>
              <a:t>Smudges </a:t>
            </a:r>
            <a:r>
              <a:rPr lang="en-US" dirty="0">
                <a:latin typeface="Arial" panose="020B0604020202020204" pitchFamily="34" charset="0"/>
                <a:cs typeface="Arial" panose="020B0604020202020204" pitchFamily="34" charset="0"/>
              </a:rPr>
              <a:t>and fingerprints on </a:t>
            </a:r>
            <a:r>
              <a:rPr lang="en-US" dirty="0" smtClean="0">
                <a:latin typeface="Arial" panose="020B0604020202020204" pitchFamily="34" charset="0"/>
                <a:cs typeface="Arial" panose="020B0604020202020204" pitchFamily="34" charset="0"/>
              </a:rPr>
              <a:t>glass.</a:t>
            </a: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Smudges on </a:t>
            </a:r>
            <a:r>
              <a:rPr lang="en-US" dirty="0" smtClean="0">
                <a:latin typeface="Arial" panose="020B0604020202020204" pitchFamily="34" charset="0"/>
                <a:cs typeface="Arial" panose="020B0604020202020204" pitchFamily="34" charset="0"/>
              </a:rPr>
              <a:t>mirrors.</a:t>
            </a: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Insects and road debris on </a:t>
            </a:r>
            <a:r>
              <a:rPr lang="en-US" dirty="0" smtClean="0">
                <a:latin typeface="Arial" panose="020B0604020202020204" pitchFamily="34" charset="0"/>
                <a:cs typeface="Arial" panose="020B0604020202020204" pitchFamily="34" charset="0"/>
              </a:rPr>
              <a:t>headlights.</a:t>
            </a: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Exhaust residue on rear reflectors and tail </a:t>
            </a:r>
            <a:r>
              <a:rPr lang="en-US" dirty="0" smtClean="0">
                <a:latin typeface="Arial" panose="020B0604020202020204" pitchFamily="34" charset="0"/>
                <a:cs typeface="Arial" panose="020B0604020202020204" pitchFamily="34" charset="0"/>
              </a:rPr>
              <a:t>				light </a:t>
            </a:r>
            <a:r>
              <a:rPr lang="en-US" dirty="0">
                <a:latin typeface="Arial" panose="020B0604020202020204" pitchFamily="34" charset="0"/>
                <a:cs typeface="Arial" panose="020B0604020202020204" pitchFamily="34" charset="0"/>
              </a:rPr>
              <a:t>lenses.</a:t>
            </a:r>
          </a:p>
          <a:p>
            <a:pPr marL="0" indent="0">
              <a:buNone/>
            </a:pPr>
            <a:endParaRPr lang="en-US" dirty="0">
              <a:latin typeface="Arial Black" panose="020B0A04020102020204" pitchFamily="34" charset="0"/>
            </a:endParaRPr>
          </a:p>
        </p:txBody>
      </p:sp>
    </p:spTree>
    <p:extLst>
      <p:ext uri="{BB962C8B-B14F-4D97-AF65-F5344CB8AC3E}">
        <p14:creationId xmlns:p14="http://schemas.microsoft.com/office/powerpoint/2010/main" val="1910698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62886" y="384152"/>
            <a:ext cx="10515600" cy="1325563"/>
          </a:xfrm>
        </p:spPr>
        <p:txBody>
          <a:bodyPr>
            <a:normAutofit/>
          </a:bodyPr>
          <a:lstStyle/>
          <a:p>
            <a:pPr algn="ctr"/>
            <a:r>
              <a:rPr lang="en-US" sz="3600" b="1" dirty="0" smtClean="0">
                <a:latin typeface="Arial Black" panose="020B0A04020102020204" pitchFamily="34" charset="0"/>
              </a:rPr>
              <a:t>TRIM</a:t>
            </a:r>
            <a:endParaRPr lang="en-US" sz="3600" b="1" dirty="0">
              <a:latin typeface="Arial Black" panose="020B0A04020102020204" pitchFamily="34" charset="0"/>
            </a:endParaRPr>
          </a:p>
        </p:txBody>
      </p:sp>
      <p:sp>
        <p:nvSpPr>
          <p:cNvPr id="3" name="Content Placeholder 2"/>
          <p:cNvSpPr>
            <a:spLocks noGrp="1"/>
          </p:cNvSpPr>
          <p:nvPr>
            <p:ph idx="4294967295"/>
          </p:nvPr>
        </p:nvSpPr>
        <p:spPr>
          <a:xfrm>
            <a:off x="1056068" y="1452138"/>
            <a:ext cx="10515600" cy="4351338"/>
          </a:xfrm>
        </p:spPr>
        <p:txBody>
          <a:bodyPr>
            <a:normAutofit/>
          </a:bodyPr>
          <a:lstStyle/>
          <a:p>
            <a:pPr marL="0" indent="0">
              <a:buNone/>
            </a:pPr>
            <a:r>
              <a:rPr lang="en-US" b="1" dirty="0">
                <a:latin typeface="Arial Black" panose="020B0A04020102020204" pitchFamily="34" charset="0"/>
              </a:rPr>
              <a:t>Metal and plastic trim, Judges may look for;</a:t>
            </a:r>
          </a:p>
          <a:p>
            <a:pPr lvl="1"/>
            <a:r>
              <a:rPr lang="en-US" dirty="0">
                <a:latin typeface="Arial" panose="020B0604020202020204" pitchFamily="34" charset="0"/>
                <a:cs typeface="Arial" panose="020B0604020202020204" pitchFamily="34" charset="0"/>
              </a:rPr>
              <a:t>Pitting or defects in metal and plastic.</a:t>
            </a:r>
          </a:p>
          <a:p>
            <a:pPr lvl="1"/>
            <a:r>
              <a:rPr lang="en-US" dirty="0">
                <a:latin typeface="Arial" panose="020B0604020202020204" pitchFamily="34" charset="0"/>
                <a:cs typeface="Arial" panose="020B0604020202020204" pitchFamily="34" charset="0"/>
              </a:rPr>
              <a:t>Exhaust residue on rear bumper </a:t>
            </a:r>
            <a:r>
              <a:rPr lang="en-US" dirty="0" smtClean="0">
                <a:latin typeface="Arial" panose="020B0604020202020204" pitchFamily="34" charset="0"/>
                <a:cs typeface="Arial" panose="020B0604020202020204" pitchFamily="34" charset="0"/>
              </a:rPr>
              <a:t>trim.</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Loose </a:t>
            </a:r>
            <a:r>
              <a:rPr lang="en-US" dirty="0" smtClean="0">
                <a:latin typeface="Arial" panose="020B0604020202020204" pitchFamily="34" charset="0"/>
                <a:cs typeface="Arial" panose="020B0604020202020204" pitchFamily="34" charset="0"/>
              </a:rPr>
              <a:t>trim.</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Dirt in corners at junctions between different materials and structures such as </a:t>
            </a:r>
            <a:r>
              <a:rPr lang="en-US" dirty="0" smtClean="0">
                <a:latin typeface="Arial" panose="020B0604020202020204" pitchFamily="34" charset="0"/>
                <a:cs typeface="Arial" panose="020B0604020202020204" pitchFamily="34" charset="0"/>
              </a:rPr>
              <a:t>metal, </a:t>
            </a:r>
            <a:r>
              <a:rPr lang="en-US" dirty="0">
                <a:latin typeface="Arial" panose="020B0604020202020204" pitchFamily="34" charset="0"/>
                <a:cs typeface="Arial" panose="020B0604020202020204" pitchFamily="34" charset="0"/>
              </a:rPr>
              <a:t>or plastic </a:t>
            </a:r>
            <a:r>
              <a:rPr lang="en-US" dirty="0" smtClean="0">
                <a:latin typeface="Arial" panose="020B0604020202020204" pitchFamily="34" charset="0"/>
                <a:cs typeface="Arial" panose="020B0604020202020204" pitchFamily="34" charset="0"/>
              </a:rPr>
              <a:t>trim, </a:t>
            </a:r>
            <a:r>
              <a:rPr lang="en-US" dirty="0">
                <a:latin typeface="Arial" panose="020B0604020202020204" pitchFamily="34" charset="0"/>
                <a:cs typeface="Arial" panose="020B0604020202020204" pitchFamily="34" charset="0"/>
              </a:rPr>
              <a:t>and rubber trim, painted body panels or </a:t>
            </a:r>
            <a:r>
              <a:rPr lang="en-US" dirty="0" smtClean="0">
                <a:latin typeface="Arial" panose="020B0604020202020204" pitchFamily="34" charset="0"/>
                <a:cs typeface="Arial" panose="020B0604020202020204" pitchFamily="34" charset="0"/>
              </a:rPr>
              <a:t>glass.</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Dirt in exterior door handles and </a:t>
            </a:r>
            <a:r>
              <a:rPr lang="en-US" dirty="0" smtClean="0">
                <a:latin typeface="Arial" panose="020B0604020202020204" pitchFamily="34" charset="0"/>
                <a:cs typeface="Arial" panose="020B0604020202020204" pitchFamily="34" charset="0"/>
              </a:rPr>
              <a:t>locks.</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Dirt and exhaust residue on the outside of tailpipe </a:t>
            </a:r>
            <a:r>
              <a:rPr lang="en-US" dirty="0" smtClean="0">
                <a:latin typeface="Arial" panose="020B0604020202020204" pitchFamily="34" charset="0"/>
                <a:cs typeface="Arial" panose="020B0604020202020204" pitchFamily="34" charset="0"/>
              </a:rPr>
              <a:t>and trim pieces.</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Inside of tailpipe is not </a:t>
            </a:r>
            <a:r>
              <a:rPr lang="en-US" dirty="0" smtClean="0">
                <a:latin typeface="Arial" panose="020B0604020202020204" pitchFamily="34" charset="0"/>
                <a:cs typeface="Arial" panose="020B0604020202020204" pitchFamily="34" charset="0"/>
              </a:rPr>
              <a:t>considered.</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60883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11369" y="468155"/>
            <a:ext cx="10515600" cy="1325563"/>
          </a:xfrm>
        </p:spPr>
        <p:txBody>
          <a:bodyPr>
            <a:normAutofit/>
          </a:bodyPr>
          <a:lstStyle/>
          <a:p>
            <a:pPr algn="ctr"/>
            <a:r>
              <a:rPr lang="en-US" sz="3600" b="1" dirty="0" smtClean="0">
                <a:latin typeface="Arial Black" panose="020B0A04020102020204" pitchFamily="34" charset="0"/>
              </a:rPr>
              <a:t>RUBBER &amp; BUMPERS</a:t>
            </a:r>
            <a:endParaRPr lang="en-US" sz="3600" b="1" dirty="0">
              <a:latin typeface="Arial Black" panose="020B0A04020102020204" pitchFamily="34" charset="0"/>
            </a:endParaRPr>
          </a:p>
        </p:txBody>
      </p:sp>
      <p:sp>
        <p:nvSpPr>
          <p:cNvPr id="3" name="Content Placeholder 2"/>
          <p:cNvSpPr>
            <a:spLocks noGrp="1"/>
          </p:cNvSpPr>
          <p:nvPr>
            <p:ph idx="4294967295"/>
          </p:nvPr>
        </p:nvSpPr>
        <p:spPr>
          <a:xfrm>
            <a:off x="708338" y="1497504"/>
            <a:ext cx="10934164" cy="4351338"/>
          </a:xfrm>
        </p:spPr>
        <p:txBody>
          <a:bodyPr>
            <a:normAutofit/>
          </a:bodyPr>
          <a:lstStyle/>
          <a:p>
            <a:pPr lvl="0"/>
            <a:r>
              <a:rPr lang="en-US" b="1" dirty="0">
                <a:latin typeface="Arial Black" panose="020B0A04020102020204" pitchFamily="34" charset="0"/>
              </a:rPr>
              <a:t>Rubber trim excluding bumpers</a:t>
            </a:r>
          </a:p>
          <a:p>
            <a:pPr lvl="1"/>
            <a:r>
              <a:rPr lang="en-US" dirty="0">
                <a:latin typeface="Arial" panose="020B0604020202020204" pitchFamily="34" charset="0"/>
                <a:cs typeface="Arial" panose="020B0604020202020204" pitchFamily="34" charset="0"/>
              </a:rPr>
              <a:t>Streaks, surface dirt and </a:t>
            </a:r>
            <a:r>
              <a:rPr lang="en-US" dirty="0" smtClean="0">
                <a:latin typeface="Arial" panose="020B0604020202020204" pitchFamily="34" charset="0"/>
                <a:cs typeface="Arial" panose="020B0604020202020204" pitchFamily="34" charset="0"/>
              </a:rPr>
              <a:t>plasticizer</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Loose </a:t>
            </a:r>
            <a:r>
              <a:rPr lang="en-US" dirty="0" smtClean="0">
                <a:latin typeface="Arial" panose="020B0604020202020204" pitchFamily="34" charset="0"/>
                <a:cs typeface="Arial" panose="020B0604020202020204" pitchFamily="34" charset="0"/>
              </a:rPr>
              <a:t>trim</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Dirt and insects in wiper blades or their </a:t>
            </a:r>
            <a:r>
              <a:rPr lang="en-US" dirty="0" smtClean="0">
                <a:latin typeface="Arial" panose="020B0604020202020204" pitchFamily="34" charset="0"/>
                <a:cs typeface="Arial" panose="020B0604020202020204" pitchFamily="34" charset="0"/>
              </a:rPr>
              <a:t>mechanisms</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Dust and gravel between edges of rubber trim and body </a:t>
            </a:r>
            <a:r>
              <a:rPr lang="en-US" dirty="0" smtClean="0">
                <a:latin typeface="Arial" panose="020B0604020202020204" pitchFamily="34" charset="0"/>
                <a:cs typeface="Arial" panose="020B0604020202020204" pitchFamily="34" charset="0"/>
              </a:rPr>
              <a:t>panels</a:t>
            </a:r>
            <a:endParaRPr lang="en-US" dirty="0">
              <a:latin typeface="Arial" panose="020B0604020202020204" pitchFamily="34" charset="0"/>
              <a:cs typeface="Arial" panose="020B0604020202020204" pitchFamily="34" charset="0"/>
            </a:endParaRPr>
          </a:p>
          <a:p>
            <a:pPr lvl="0"/>
            <a:r>
              <a:rPr lang="en-US" b="1" dirty="0">
                <a:latin typeface="Arial Black" panose="020B0A04020102020204" pitchFamily="34" charset="0"/>
              </a:rPr>
              <a:t>Bumper assemblies</a:t>
            </a:r>
          </a:p>
          <a:p>
            <a:pPr lvl="1"/>
            <a:r>
              <a:rPr lang="en-US" dirty="0">
                <a:latin typeface="Arial" panose="020B0604020202020204" pitchFamily="34" charset="0"/>
                <a:cs typeface="Arial" panose="020B0604020202020204" pitchFamily="34" charset="0"/>
              </a:rPr>
              <a:t>Exhaust residue around mounting holes for rear bumper guards and on </a:t>
            </a:r>
            <a:r>
              <a:rPr lang="en-US" dirty="0" smtClean="0">
                <a:latin typeface="Arial" panose="020B0604020202020204" pitchFamily="34" charset="0"/>
                <a:cs typeface="Arial" panose="020B0604020202020204" pitchFamily="34" charset="0"/>
              </a:rPr>
              <a:t>rubber </a:t>
            </a:r>
            <a:r>
              <a:rPr lang="en-US" dirty="0">
                <a:latin typeface="Arial" panose="020B0604020202020204" pitchFamily="34" charset="0"/>
                <a:cs typeface="Arial" panose="020B0604020202020204" pitchFamily="34" charset="0"/>
              </a:rPr>
              <a:t>and plastic trim</a:t>
            </a:r>
          </a:p>
          <a:p>
            <a:pPr lvl="1"/>
            <a:r>
              <a:rPr lang="en-US" dirty="0">
                <a:latin typeface="Arial" panose="020B0604020202020204" pitchFamily="34" charset="0"/>
                <a:cs typeface="Arial" panose="020B0604020202020204" pitchFamily="34" charset="0"/>
              </a:rPr>
              <a:t>Dust and gravel between edges of rubber trim and bumper </a:t>
            </a:r>
            <a:r>
              <a:rPr lang="en-US" dirty="0" smtClean="0">
                <a:latin typeface="Arial" panose="020B0604020202020204" pitchFamily="34" charset="0"/>
                <a:cs typeface="Arial" panose="020B0604020202020204" pitchFamily="34" charset="0"/>
              </a:rPr>
              <a:t>panels</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Plastic or rubber trim cracks, fading and </a:t>
            </a:r>
            <a:r>
              <a:rPr lang="en-US" dirty="0" smtClean="0">
                <a:latin typeface="Arial" panose="020B0604020202020204" pitchFamily="34" charset="0"/>
                <a:cs typeface="Arial" panose="020B0604020202020204" pitchFamily="34" charset="0"/>
              </a:rPr>
              <a:t>streaks</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2571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08338" y="500062"/>
            <a:ext cx="10863329" cy="1325563"/>
          </a:xfrm>
        </p:spPr>
        <p:txBody>
          <a:bodyPr>
            <a:normAutofit/>
          </a:bodyPr>
          <a:lstStyle/>
          <a:p>
            <a:pPr algn="ctr"/>
            <a:r>
              <a:rPr lang="en-US" sz="3600" b="1" dirty="0" smtClean="0">
                <a:latin typeface="Arial Black" panose="020B0A04020102020204" pitchFamily="34" charset="0"/>
              </a:rPr>
              <a:t>HUBCAPS &amp; WHEELS</a:t>
            </a:r>
            <a:endParaRPr lang="en-US" sz="3600" b="1" dirty="0">
              <a:latin typeface="Arial Black" panose="020B0A04020102020204" pitchFamily="34" charset="0"/>
            </a:endParaRPr>
          </a:p>
        </p:txBody>
      </p:sp>
      <p:sp>
        <p:nvSpPr>
          <p:cNvPr id="3" name="Content Placeholder 2"/>
          <p:cNvSpPr>
            <a:spLocks noGrp="1"/>
          </p:cNvSpPr>
          <p:nvPr>
            <p:ph idx="4294967295"/>
          </p:nvPr>
        </p:nvSpPr>
        <p:spPr>
          <a:xfrm>
            <a:off x="1056067" y="1825625"/>
            <a:ext cx="10187189" cy="4351338"/>
          </a:xfrm>
        </p:spPr>
        <p:txBody>
          <a:bodyPr/>
          <a:lstStyle/>
          <a:p>
            <a:pPr marL="0" indent="0">
              <a:buNone/>
            </a:pPr>
            <a:r>
              <a:rPr lang="en-US" b="1" dirty="0">
                <a:latin typeface="Arial Black" panose="020B0A04020102020204" pitchFamily="34" charset="0"/>
              </a:rPr>
              <a:t>Hubcaps and outer surface of wheels and tires</a:t>
            </a:r>
          </a:p>
          <a:p>
            <a:pPr lvl="1"/>
            <a:r>
              <a:rPr lang="en-US" dirty="0">
                <a:latin typeface="Arial" panose="020B0604020202020204" pitchFamily="34" charset="0"/>
                <a:cs typeface="Arial" panose="020B0604020202020204" pitchFamily="34" charset="0"/>
              </a:rPr>
              <a:t>Dirt around edges of rim and tire sidewall</a:t>
            </a:r>
          </a:p>
          <a:p>
            <a:pPr lvl="1"/>
            <a:r>
              <a:rPr lang="en-US" dirty="0">
                <a:latin typeface="Arial" panose="020B0604020202020204" pitchFamily="34" charset="0"/>
                <a:cs typeface="Arial" panose="020B0604020202020204" pitchFamily="34" charset="0"/>
              </a:rPr>
              <a:t>Dirt around valve stem and balancing weights</a:t>
            </a:r>
          </a:p>
          <a:p>
            <a:pPr lvl="1"/>
            <a:r>
              <a:rPr lang="en-US" dirty="0">
                <a:latin typeface="Arial" panose="020B0604020202020204" pitchFamily="34" charset="0"/>
                <a:cs typeface="Arial" panose="020B0604020202020204" pitchFamily="34" charset="0"/>
              </a:rPr>
              <a:t>Dirt and brake dust around lug nuts or bolts</a:t>
            </a:r>
          </a:p>
          <a:p>
            <a:pPr lvl="1"/>
            <a:r>
              <a:rPr lang="en-US" dirty="0">
                <a:latin typeface="Arial" panose="020B0604020202020204" pitchFamily="34" charset="0"/>
                <a:cs typeface="Arial" panose="020B0604020202020204" pitchFamily="34" charset="0"/>
              </a:rPr>
              <a:t>Dirt, tire dressing residue or excess rubber conditioner on outside tire sidewall</a:t>
            </a:r>
          </a:p>
          <a:p>
            <a:pPr lvl="1"/>
            <a:r>
              <a:rPr lang="en-US" dirty="0">
                <a:latin typeface="Arial" panose="020B0604020202020204" pitchFamily="34" charset="0"/>
                <a:cs typeface="Arial" panose="020B0604020202020204" pitchFamily="34" charset="0"/>
              </a:rPr>
              <a:t>Dirt or smudges on wheel rim surface</a:t>
            </a:r>
          </a:p>
          <a:p>
            <a:pPr marL="0" indent="0">
              <a:buNone/>
            </a:pPr>
            <a:endParaRPr lang="en-US" dirty="0"/>
          </a:p>
        </p:txBody>
      </p:sp>
    </p:spTree>
    <p:extLst>
      <p:ext uri="{BB962C8B-B14F-4D97-AF65-F5344CB8AC3E}">
        <p14:creationId xmlns:p14="http://schemas.microsoft.com/office/powerpoint/2010/main" val="3748814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31064" y="1148121"/>
            <a:ext cx="10908405" cy="3661672"/>
          </a:xfrm>
        </p:spPr>
        <p:txBody>
          <a:bodyPr>
            <a:normAutofit/>
          </a:bodyPr>
          <a:lstStyle/>
          <a:p>
            <a:r>
              <a:rPr lang="en-US" sz="5400" b="1" dirty="0" smtClean="0"/>
              <a:t>            </a:t>
            </a:r>
            <a:r>
              <a:rPr lang="en-US" sz="4000" b="1" dirty="0" smtClean="0">
                <a:latin typeface="Arial Black" panose="020B0A04020102020204" pitchFamily="34" charset="0"/>
              </a:rPr>
              <a:t>INTERIOR JUDGING GUIDE</a:t>
            </a:r>
            <a:endParaRPr lang="en-US" sz="4000" b="1" dirty="0">
              <a:latin typeface="Arial Black" panose="020B0A04020102020204" pitchFamily="34" charset="0"/>
            </a:endParaRPr>
          </a:p>
        </p:txBody>
      </p:sp>
    </p:spTree>
    <p:extLst>
      <p:ext uri="{BB962C8B-B14F-4D97-AF65-F5344CB8AC3E}">
        <p14:creationId xmlns:p14="http://schemas.microsoft.com/office/powerpoint/2010/main" val="1969490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38</TotalTime>
  <Words>1266</Words>
  <Application>Microsoft Office PowerPoint</Application>
  <PresentationFormat>Widescreen</PresentationFormat>
  <Paragraphs>186</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 Black</vt:lpstr>
      <vt:lpstr>Calibri</vt:lpstr>
      <vt:lpstr>Corbel</vt:lpstr>
      <vt:lpstr>Symbol</vt:lpstr>
      <vt:lpstr>Times New Roman</vt:lpstr>
      <vt:lpstr>Depth</vt:lpstr>
      <vt:lpstr>PowerPoint Presentation</vt:lpstr>
      <vt:lpstr>JUDGING GUIDES</vt:lpstr>
      <vt:lpstr>PowerPoint Presentation</vt:lpstr>
      <vt:lpstr>COACHWORK</vt:lpstr>
      <vt:lpstr>GLASS SURFACES</vt:lpstr>
      <vt:lpstr>TRIM</vt:lpstr>
      <vt:lpstr>RUBBER &amp; BUMPERS</vt:lpstr>
      <vt:lpstr>HUBCAPS &amp; WHEELS</vt:lpstr>
      <vt:lpstr>            INTERIOR JUDGING GUIDE</vt:lpstr>
      <vt:lpstr>PowerPoint Presentation</vt:lpstr>
      <vt:lpstr>PowerPoint Presentation</vt:lpstr>
      <vt:lpstr>PowerPoint Presentation</vt:lpstr>
      <vt:lpstr>PowerPoint Presentation</vt:lpstr>
      <vt:lpstr>PowerPoint Presentation</vt:lpstr>
      <vt:lpstr>PowerPoint Presentation</vt:lpstr>
      <vt:lpstr>STORAGE JUDGING GUIDE</vt:lpstr>
      <vt:lpstr>PowerPoint Presentation</vt:lpstr>
      <vt:lpstr>PowerPoint Presentation</vt:lpstr>
      <vt:lpstr>PowerPoint Presentation</vt:lpstr>
      <vt:lpstr>PowerPoint Presentation</vt:lpstr>
      <vt:lpstr>ENGINE JUDGING GUIDE</vt:lpstr>
      <vt:lpstr>PowerPoint Presentation</vt:lpstr>
      <vt:lpstr>PowerPoint Presentation</vt:lpstr>
      <vt:lpstr>PowerPoint Presentation</vt:lpstr>
      <vt:lpstr>PowerPoint Presentation</vt:lpstr>
      <vt:lpstr>PowerPoint Presentation</vt:lpstr>
      <vt:lpstr>PowerPoint Presentation</vt:lpstr>
      <vt:lpstr>Agenda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Concours Collage</dc:title>
  <dc:creator>Peter Olliviere</dc:creator>
  <cp:lastModifiedBy>Ian</cp:lastModifiedBy>
  <cp:revision>6</cp:revision>
  <dcterms:created xsi:type="dcterms:W3CDTF">2015-01-26T16:00:26Z</dcterms:created>
  <dcterms:modified xsi:type="dcterms:W3CDTF">2016-03-01T18:20:34Z</dcterms:modified>
</cp:coreProperties>
</file>